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7" r:id="rId3"/>
    <p:sldId id="267" r:id="rId4"/>
    <p:sldId id="264" r:id="rId5"/>
    <p:sldId id="266" r:id="rId6"/>
    <p:sldId id="258" r:id="rId7"/>
    <p:sldId id="259" r:id="rId8"/>
    <p:sldId id="263" r:id="rId9"/>
    <p:sldId id="260" r:id="rId10"/>
    <p:sldId id="261" r:id="rId11"/>
    <p:sldId id="262" r:id="rId12"/>
    <p:sldId id="268" r:id="rId13"/>
    <p:sldId id="269" r:id="rId14"/>
    <p:sldId id="270" r:id="rId15"/>
    <p:sldId id="271" r:id="rId16"/>
    <p:sldId id="272" r:id="rId17"/>
    <p:sldId id="274" r:id="rId18"/>
    <p:sldId id="275" r:id="rId19"/>
    <p:sldId id="280" r:id="rId20"/>
    <p:sldId id="281" r:id="rId21"/>
    <p:sldId id="273" r:id="rId22"/>
    <p:sldId id="276" r:id="rId23"/>
    <p:sldId id="277" r:id="rId24"/>
    <p:sldId id="278" r:id="rId25"/>
    <p:sldId id="282" r:id="rId26"/>
    <p:sldId id="283"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10" autoAdjust="0"/>
  </p:normalViewPr>
  <p:slideViewPr>
    <p:cSldViewPr>
      <p:cViewPr>
        <p:scale>
          <a:sx n="100" d="100"/>
          <a:sy n="100" d="100"/>
        </p:scale>
        <p:origin x="-294" y="-162"/>
      </p:cViewPr>
      <p:guideLst>
        <p:guide orient="horz" pos="2160"/>
        <p:guide pos="2880"/>
      </p:guideLst>
    </p:cSldViewPr>
  </p:slideViewPr>
  <p:outlineViewPr>
    <p:cViewPr>
      <p:scale>
        <a:sx n="33" d="100"/>
        <a:sy n="33" d="100"/>
      </p:scale>
      <p:origin x="36" y="32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D9E20-FF04-4E2B-99E4-761B49A95429}" type="datetimeFigureOut">
              <a:rPr lang="tr-TR" smtClean="0"/>
              <a:t>29.01.2016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BE330-30F1-4DF4-A1B3-F7D6C382C6F7}" type="slidenum">
              <a:rPr lang="tr-TR" smtClean="0"/>
              <a:t>‹#›</a:t>
            </a:fld>
            <a:endParaRPr lang="tr-TR"/>
          </a:p>
        </p:txBody>
      </p:sp>
    </p:spTree>
    <p:extLst>
      <p:ext uri="{BB962C8B-B14F-4D97-AF65-F5344CB8AC3E}">
        <p14:creationId xmlns:p14="http://schemas.microsoft.com/office/powerpoint/2010/main" val="15245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7ABE330-30F1-4DF4-A1B3-F7D6C382C6F7}" type="slidenum">
              <a:rPr lang="tr-TR" smtClean="0"/>
              <a:t>22</a:t>
            </a:fld>
            <a:endParaRPr lang="tr-TR"/>
          </a:p>
        </p:txBody>
      </p:sp>
    </p:spTree>
    <p:extLst>
      <p:ext uri="{BB962C8B-B14F-4D97-AF65-F5344CB8AC3E}">
        <p14:creationId xmlns:p14="http://schemas.microsoft.com/office/powerpoint/2010/main" val="27265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5" name="Yuvarlatılmış Dikdörtgen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Yuvarlatılmış Dikdörtgen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Alt Başlık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Veri Yer Tutucusu 18"/>
          <p:cNvSpPr>
            <a:spLocks noGrp="1"/>
          </p:cNvSpPr>
          <p:nvPr>
            <p:ph type="dt" sz="half" idx="10"/>
          </p:nvPr>
        </p:nvSpPr>
        <p:spPr/>
        <p:txBody>
          <a:bodyPr/>
          <a:lstStyle>
            <a:extLst/>
          </a:lstStyle>
          <a:p>
            <a:fld id="{0604CD5F-EF8F-42A9-BC8F-4462CF174B38}" type="datetimeFigureOut">
              <a:rPr lang="tr-TR" smtClean="0"/>
              <a:t>29.01.2016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11" name="Slayt Numarası Yer Tutucusu 10"/>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04CD5F-EF8F-42A9-BC8F-4462CF174B38}" type="datetimeFigureOut">
              <a:rPr lang="tr-TR" smtClean="0"/>
              <a:t>29.01.2016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04CD5F-EF8F-42A9-BC8F-4462CF174B38}" type="datetimeFigureOut">
              <a:rPr lang="tr-TR" smtClean="0"/>
              <a:t>29.01.2016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04CD5F-EF8F-42A9-BC8F-4462CF174B38}" type="datetimeFigureOut">
              <a:rPr lang="tr-TR" smtClean="0"/>
              <a:t>29.01.2016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Yuvarlatılmış Dikdörtgen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Yuvarlatılmış Dikdörtgen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0604CD5F-EF8F-42A9-BC8F-4462CF174B38}" type="datetimeFigureOut">
              <a:rPr lang="tr-TR" smtClean="0"/>
              <a:t>29.01.2016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04CD5F-EF8F-42A9-BC8F-4462CF174B38}" type="datetimeFigureOut">
              <a:rPr lang="tr-TR" smtClean="0"/>
              <a:t>29.01.2016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0604CD5F-EF8F-42A9-BC8F-4462CF174B38}" type="datetimeFigureOut">
              <a:rPr lang="tr-TR" smtClean="0"/>
              <a:t>29.01.2016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0604CD5F-EF8F-42A9-BC8F-4462CF174B38}" type="datetimeFigureOut">
              <a:rPr lang="tr-TR" smtClean="0"/>
              <a:t>29.01.2016</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Yuvarlatılmış Dikdörtgen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0604CD5F-EF8F-42A9-BC8F-4462CF174B38}" type="datetimeFigureOut">
              <a:rPr lang="tr-TR" smtClean="0"/>
              <a:t>29.01.2016</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04CD5F-EF8F-42A9-BC8F-4462CF174B38}" type="datetimeFigureOut">
              <a:rPr lang="tr-TR" smtClean="0"/>
              <a:t>29.01.2016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C70C9A4A-5F3C-489D-9F21-A90E35538AC2}"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5" name="Yuvarlatılmış Dikdörtgen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Tek Köşesi Yuvarlatılmış Dikdörtge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Metin Yer Tutucus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04CD5F-EF8F-42A9-BC8F-4462CF174B38}" type="datetimeFigureOut">
              <a:rPr lang="tr-TR" smtClean="0"/>
              <a:t>29.01.2016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C70C9A4A-5F3C-489D-9F21-A90E35538AC2}" type="slidenum">
              <a:rPr lang="tr-TR" smtClean="0"/>
              <a:t>‹#›</a:t>
            </a:fld>
            <a:endParaRPr lang="tr-TR"/>
          </a:p>
        </p:txBody>
      </p:sp>
      <p:sp>
        <p:nvSpPr>
          <p:cNvPr id="3" name="Resim Yer Tutucus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7" name="Yuvarlatılmış Dikdörtgen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Yuvarlatılmış Dikdörtgen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Başlık Yer Tutucus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Metin Yer Tutucus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Veri Yer Tutucusu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604CD5F-EF8F-42A9-BC8F-4462CF174B38}" type="datetimeFigureOut">
              <a:rPr lang="tr-TR" smtClean="0"/>
              <a:t>29.01.2016</a:t>
            </a:fld>
            <a:endParaRPr lang="tr-TR"/>
          </a:p>
        </p:txBody>
      </p:sp>
      <p:sp>
        <p:nvSpPr>
          <p:cNvPr id="18" name="Altbilgi Yer Tutucusu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Slayt Numarası Yer Tutucus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70C9A4A-5F3C-489D-9F21-A90E35538AC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ornek.xls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548680"/>
            <a:ext cx="7848600" cy="2880320"/>
          </a:xfrm>
        </p:spPr>
        <p:txBody>
          <a:bodyPr>
            <a:normAutofit/>
          </a:bodyPr>
          <a:lstStyle/>
          <a:p>
            <a:r>
              <a:rPr lang="tr-TR" sz="4400" dirty="0" smtClean="0">
                <a:solidFill>
                  <a:srgbClr val="C00000"/>
                </a:solidFill>
              </a:rPr>
              <a:t>OKULLARDA İŞ SAĞLIĞI VE GÜVENLİĞİ HİZMETLERİ</a:t>
            </a:r>
            <a:endParaRPr lang="tr-TR" sz="4400" dirty="0">
              <a:solidFill>
                <a:srgbClr val="C00000"/>
              </a:solidFill>
            </a:endParaRPr>
          </a:p>
        </p:txBody>
      </p:sp>
      <p:sp>
        <p:nvSpPr>
          <p:cNvPr id="3" name="Alt Başlık 2"/>
          <p:cNvSpPr>
            <a:spLocks noGrp="1"/>
          </p:cNvSpPr>
          <p:nvPr>
            <p:ph type="subTitle" idx="1"/>
          </p:nvPr>
        </p:nvSpPr>
        <p:spPr>
          <a:xfrm>
            <a:off x="5583502" y="4261432"/>
            <a:ext cx="2911273" cy="2048224"/>
          </a:xfrm>
        </p:spPr>
        <p:txBody>
          <a:bodyPr>
            <a:normAutofit/>
          </a:bodyPr>
          <a:lstStyle/>
          <a:p>
            <a:pPr algn="ctr"/>
            <a:r>
              <a:rPr lang="tr-TR" sz="2400" b="1" dirty="0" smtClean="0">
                <a:latin typeface="Book Antiqua" panose="02040602050305030304" pitchFamily="18" charset="0"/>
              </a:rPr>
              <a:t>Cuma GÖZEN</a:t>
            </a:r>
            <a:endParaRPr lang="tr-TR" sz="2400" b="1" dirty="0" smtClean="0">
              <a:latin typeface="Book Antiqua" panose="02040602050305030304" pitchFamily="18" charset="0"/>
            </a:endParaRPr>
          </a:p>
          <a:p>
            <a:pPr algn="ctr"/>
            <a:r>
              <a:rPr lang="tr-TR" sz="2400" dirty="0" smtClean="0">
                <a:latin typeface="Book Antiqua" panose="02040602050305030304" pitchFamily="18" charset="0"/>
              </a:rPr>
              <a:t>İş Güvenliği Uzmanı</a:t>
            </a:r>
            <a:endParaRPr lang="tr-TR" sz="2400" dirty="0">
              <a:latin typeface="Book Antiqua" panose="0204060205030503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17032"/>
            <a:ext cx="5187967" cy="270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52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922984"/>
          </a:xfrm>
        </p:spPr>
        <p:txBody>
          <a:bodyPr>
            <a:normAutofit/>
          </a:bodyPr>
          <a:lstStyle/>
          <a:p>
            <a:pPr algn="just">
              <a:buClr>
                <a:srgbClr val="FF0000"/>
              </a:buClr>
              <a:buFont typeface="Wingdings" panose="05000000000000000000" pitchFamily="2" charset="2"/>
              <a:buChar char="v"/>
            </a:pPr>
            <a:r>
              <a:rPr lang="tr-TR" sz="2200" b="1" u="sng" dirty="0">
                <a:solidFill>
                  <a:srgbClr val="FF0000"/>
                </a:solidFill>
              </a:rPr>
              <a:t>Ramak Kala Olay</a:t>
            </a:r>
            <a:r>
              <a:rPr lang="tr-TR" sz="2200" b="1" u="sng" dirty="0" smtClean="0">
                <a:solidFill>
                  <a:srgbClr val="FF0000"/>
                </a:solidFill>
              </a:rPr>
              <a:t>:</a:t>
            </a:r>
            <a:r>
              <a:rPr lang="tr-TR" sz="2200" dirty="0" smtClean="0">
                <a:solidFill>
                  <a:srgbClr val="FF0000"/>
                </a:solidFill>
              </a:rPr>
              <a:t> </a:t>
            </a:r>
            <a:r>
              <a:rPr lang="tr-TR" sz="2200" dirty="0" smtClean="0"/>
              <a:t>İşyerinde meydana gelen; çalışan, işyeri ya da iş ekipmanını zarara uğratma potansiyeli olduğu halde zarara uğratmayan olayı,</a:t>
            </a:r>
            <a:endParaRPr lang="tr-TR" sz="2200" dirty="0"/>
          </a:p>
          <a:p>
            <a:pPr algn="just">
              <a:buClr>
                <a:srgbClr val="FF0000"/>
              </a:buClr>
              <a:buFont typeface="Wingdings" panose="05000000000000000000" pitchFamily="2" charset="2"/>
              <a:buChar char="v"/>
            </a:pPr>
            <a:r>
              <a:rPr lang="tr-TR" sz="2200" b="1" u="sng" dirty="0" smtClean="0">
                <a:solidFill>
                  <a:srgbClr val="FF0000"/>
                </a:solidFill>
              </a:rPr>
              <a:t>Risk Değerlendirmesi:</a:t>
            </a:r>
            <a:r>
              <a:rPr lang="tr-TR" sz="2200" dirty="0" smtClean="0">
                <a:solidFill>
                  <a:srgbClr val="FF0000"/>
                </a:solidFill>
              </a:rPr>
              <a:t> </a:t>
            </a:r>
            <a:r>
              <a:rPr lang="tr-TR" sz="2200" dirty="0"/>
              <a:t>İşyerinde var olan ya da dışarıdan gelebilecek tehlikelerin belirlenmesi, bu tehlikelerin riske dönüşmesine yol açan faktörler ile tehlikelerden kaynaklanan risklerin analiz edilerek derecelendirilmesi ve kontrol tedbirlerinin kararlaştırılması amacıyla yapılması gerekli </a:t>
            </a:r>
            <a:r>
              <a:rPr lang="tr-TR" sz="2200" dirty="0" smtClean="0"/>
              <a:t>çalışmaları,</a:t>
            </a:r>
          </a:p>
          <a:p>
            <a:pPr algn="just">
              <a:buClr>
                <a:srgbClr val="FF0000"/>
              </a:buClr>
              <a:buFont typeface="Wingdings" panose="05000000000000000000" pitchFamily="2" charset="2"/>
              <a:buChar char="v"/>
            </a:pPr>
            <a:r>
              <a:rPr lang="tr-TR" sz="2200" b="1" u="sng" dirty="0" smtClean="0">
                <a:solidFill>
                  <a:srgbClr val="FF0000"/>
                </a:solidFill>
              </a:rPr>
              <a:t>Tehlike Sınıfları:</a:t>
            </a:r>
            <a:r>
              <a:rPr lang="tr-TR" sz="2200" dirty="0" smtClean="0">
                <a:solidFill>
                  <a:srgbClr val="FF0000"/>
                </a:solidFill>
              </a:rPr>
              <a:t> </a:t>
            </a:r>
            <a:r>
              <a:rPr lang="tr-TR" sz="2200" dirty="0" smtClean="0"/>
              <a:t>İş sağlığı ve güvenliği açısından, yapılan işin özelliği, işin her safhasında kullanılan veya ortaya çıkan maddeler, iş ekipmanı, üretim yöntem ve şekilleri, çalışma ortam ve şartları ile ilgili diğer hususlar dikkate alınarak işyeri için belirlenen tehlike grubunu tanımlar.</a:t>
            </a:r>
            <a:endParaRPr lang="tr-TR" sz="2200" dirty="0"/>
          </a:p>
          <a:p>
            <a:pPr>
              <a:buClr>
                <a:srgbClr val="FF0000"/>
              </a:buClr>
              <a:buFont typeface="Wingdings" panose="05000000000000000000" pitchFamily="2" charset="2"/>
              <a:buChar char="v"/>
            </a:pPr>
            <a:endParaRPr lang="tr-TR" sz="2200" b="1" u="sng" dirty="0">
              <a:solidFill>
                <a:srgbClr val="FF0000"/>
              </a:solidFill>
            </a:endParaRPr>
          </a:p>
        </p:txBody>
      </p:sp>
    </p:spTree>
    <p:extLst>
      <p:ext uri="{BB962C8B-B14F-4D97-AF65-F5344CB8AC3E}">
        <p14:creationId xmlns:p14="http://schemas.microsoft.com/office/powerpoint/2010/main" val="1072692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539552" y="2564904"/>
            <a:ext cx="8183880" cy="1440160"/>
          </a:xfrm>
        </p:spPr>
        <p:txBody>
          <a:bodyPr>
            <a:normAutofit/>
          </a:bodyPr>
          <a:lstStyle/>
          <a:p>
            <a:pPr algn="ctr"/>
            <a:r>
              <a:rPr lang="tr-TR" sz="4400" dirty="0" smtClean="0"/>
              <a:t>6331 sayılı kanuna göre kapsama tarihleri</a:t>
            </a:r>
            <a:endParaRPr lang="tr-TR" sz="4400" dirty="0"/>
          </a:p>
        </p:txBody>
      </p:sp>
    </p:spTree>
    <p:extLst>
      <p:ext uri="{BB962C8B-B14F-4D97-AF65-F5344CB8AC3E}">
        <p14:creationId xmlns:p14="http://schemas.microsoft.com/office/powerpoint/2010/main" val="1910524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502920" y="476672"/>
            <a:ext cx="8183880" cy="5400600"/>
          </a:xfrm>
        </p:spPr>
        <p:txBody>
          <a:bodyPr/>
          <a:lstStyle/>
          <a:p>
            <a:pPr>
              <a:buClr>
                <a:srgbClr val="FF0000"/>
              </a:buClr>
              <a:buFont typeface="Wingdings" panose="05000000000000000000" pitchFamily="2" charset="2"/>
              <a:buChar char="Ø"/>
            </a:pPr>
            <a:r>
              <a:rPr lang="tr-TR" altLang="tr-TR" sz="2400" dirty="0"/>
              <a:t>50’den az çalışanı olan    </a:t>
            </a:r>
            <a:r>
              <a:rPr lang="tr-TR" altLang="tr-TR" sz="2400" b="1" dirty="0">
                <a:solidFill>
                  <a:srgbClr val="FF0000"/>
                </a:solidFill>
              </a:rPr>
              <a:t>çok tehlikeli  </a:t>
            </a:r>
            <a:r>
              <a:rPr lang="tr-TR" altLang="tr-TR" sz="2400" dirty="0"/>
              <a:t>sınıfta yer alan işyerleri için  </a:t>
            </a:r>
            <a:r>
              <a:rPr lang="tr-TR" altLang="tr-TR" sz="2400" b="1" dirty="0">
                <a:solidFill>
                  <a:srgbClr val="FF0000"/>
                </a:solidFill>
              </a:rPr>
              <a:t>(</a:t>
            </a:r>
            <a:r>
              <a:rPr lang="tr-TR" altLang="tr-TR" sz="2400" b="1" u="sng" dirty="0">
                <a:solidFill>
                  <a:srgbClr val="FF0000"/>
                </a:solidFill>
              </a:rPr>
              <a:t>30.06.2013</a:t>
            </a:r>
            <a:r>
              <a:rPr lang="tr-TR" altLang="tr-TR" sz="2400" b="1" u="sng" dirty="0" smtClean="0">
                <a:solidFill>
                  <a:srgbClr val="FF0000"/>
                </a:solidFill>
              </a:rPr>
              <a:t>)</a:t>
            </a:r>
          </a:p>
          <a:p>
            <a:pPr marL="0" indent="0">
              <a:buClr>
                <a:srgbClr val="FF0000"/>
              </a:buClr>
              <a:buNone/>
            </a:pPr>
            <a:endParaRPr lang="tr-TR" altLang="tr-TR" sz="2400" u="sng" dirty="0">
              <a:solidFill>
                <a:srgbClr val="FF0000"/>
              </a:solidFill>
            </a:endParaRPr>
          </a:p>
          <a:p>
            <a:pPr>
              <a:buClr>
                <a:srgbClr val="FF0000"/>
              </a:buClr>
              <a:buFont typeface="Wingdings" panose="05000000000000000000" pitchFamily="2" charset="2"/>
              <a:buChar char="Ø"/>
            </a:pPr>
            <a:r>
              <a:rPr lang="tr-TR" altLang="tr-TR" sz="2400" dirty="0"/>
              <a:t>50’den az çalışanı olan    </a:t>
            </a:r>
            <a:r>
              <a:rPr lang="tr-TR" altLang="tr-TR" sz="2400" b="1" dirty="0">
                <a:solidFill>
                  <a:srgbClr val="FFFF00"/>
                </a:solidFill>
              </a:rPr>
              <a:t>tehlikeli</a:t>
            </a:r>
            <a:r>
              <a:rPr lang="tr-TR" altLang="tr-TR" sz="2400" dirty="0">
                <a:solidFill>
                  <a:srgbClr val="FFFF00"/>
                </a:solidFill>
              </a:rPr>
              <a:t> </a:t>
            </a:r>
            <a:r>
              <a:rPr lang="tr-TR" altLang="tr-TR" sz="2400" dirty="0">
                <a:solidFill>
                  <a:srgbClr val="FF0000"/>
                </a:solidFill>
              </a:rPr>
              <a:t> </a:t>
            </a:r>
            <a:r>
              <a:rPr lang="tr-TR" altLang="tr-TR" sz="2400" dirty="0"/>
              <a:t>       sınıfta yer alan işyerleri için </a:t>
            </a:r>
            <a:r>
              <a:rPr lang="tr-TR" altLang="tr-TR" sz="2400" b="1" u="sng" dirty="0">
                <a:solidFill>
                  <a:srgbClr val="FFFF00"/>
                </a:solidFill>
              </a:rPr>
              <a:t>(01.01.2014</a:t>
            </a:r>
            <a:r>
              <a:rPr lang="tr-TR" altLang="tr-TR" sz="2400" b="1" u="sng" dirty="0" smtClean="0">
                <a:solidFill>
                  <a:srgbClr val="FFFF00"/>
                </a:solidFill>
              </a:rPr>
              <a:t>)</a:t>
            </a:r>
          </a:p>
          <a:p>
            <a:pPr marL="0" indent="0">
              <a:buClr>
                <a:srgbClr val="FF0000"/>
              </a:buClr>
              <a:buNone/>
            </a:pPr>
            <a:endParaRPr lang="tr-TR" altLang="tr-TR" sz="2400" u="sng" dirty="0">
              <a:solidFill>
                <a:srgbClr val="FF0000"/>
              </a:solidFill>
            </a:endParaRPr>
          </a:p>
          <a:p>
            <a:pPr>
              <a:buClr>
                <a:srgbClr val="FF0000"/>
              </a:buClr>
              <a:buFont typeface="Wingdings" panose="05000000000000000000" pitchFamily="2" charset="2"/>
              <a:buChar char="Ø"/>
            </a:pPr>
            <a:r>
              <a:rPr lang="tr-TR" altLang="tr-TR" sz="2400" dirty="0"/>
              <a:t>50’den az çalışanı olan    </a:t>
            </a:r>
            <a:r>
              <a:rPr lang="tr-TR" altLang="tr-TR" sz="2400" b="1" dirty="0">
                <a:solidFill>
                  <a:srgbClr val="00B050"/>
                </a:solidFill>
              </a:rPr>
              <a:t>az tehlikeli    </a:t>
            </a:r>
            <a:r>
              <a:rPr lang="tr-TR" altLang="tr-TR" sz="2400" dirty="0"/>
              <a:t>sınıfta yer alan işyerleri için </a:t>
            </a:r>
            <a:r>
              <a:rPr lang="tr-TR" altLang="tr-TR" sz="2400" b="1" dirty="0">
                <a:solidFill>
                  <a:srgbClr val="00B050"/>
                </a:solidFill>
              </a:rPr>
              <a:t>(</a:t>
            </a:r>
            <a:r>
              <a:rPr lang="tr-TR" altLang="tr-TR" sz="2400" b="1" u="sng" dirty="0">
                <a:solidFill>
                  <a:srgbClr val="00B050"/>
                </a:solidFill>
              </a:rPr>
              <a:t>30.06.2016</a:t>
            </a:r>
            <a:r>
              <a:rPr lang="tr-TR" altLang="tr-TR" sz="2400" b="1" u="sng" dirty="0" smtClean="0">
                <a:solidFill>
                  <a:srgbClr val="00B050"/>
                </a:solidFill>
              </a:rPr>
              <a:t>)</a:t>
            </a:r>
          </a:p>
          <a:p>
            <a:pPr marL="0" indent="0">
              <a:buClr>
                <a:srgbClr val="FF0000"/>
              </a:buClr>
              <a:buNone/>
            </a:pPr>
            <a:endParaRPr lang="tr-TR" altLang="tr-TR" sz="2400" u="sng" dirty="0">
              <a:solidFill>
                <a:srgbClr val="FF0000"/>
              </a:solidFill>
            </a:endParaRPr>
          </a:p>
          <a:p>
            <a:pPr>
              <a:buClr>
                <a:srgbClr val="FF0000"/>
              </a:buClr>
              <a:buFont typeface="Wingdings" panose="05000000000000000000" pitchFamily="2" charset="2"/>
              <a:buChar char="Ø"/>
            </a:pPr>
            <a:r>
              <a:rPr lang="tr-TR" altLang="tr-TR" sz="2400" dirty="0"/>
              <a:t>Diğer işyerleri için kanun yayımı tarihinden itibaren </a:t>
            </a:r>
            <a:r>
              <a:rPr lang="tr-TR" altLang="tr-TR" sz="2400" u="sng" dirty="0"/>
              <a:t>altı ay sonra, </a:t>
            </a:r>
            <a:r>
              <a:rPr lang="tr-TR" altLang="tr-TR" b="1" u="sng" dirty="0">
                <a:solidFill>
                  <a:srgbClr val="FF0000"/>
                </a:solidFill>
              </a:rPr>
              <a:t>(01.01.2013)</a:t>
            </a:r>
            <a:endParaRPr lang="tr-TR" altLang="tr-TR" b="1" dirty="0">
              <a:solidFill>
                <a:srgbClr val="FF0000"/>
              </a:solidFill>
            </a:endParaRPr>
          </a:p>
          <a:p>
            <a:pPr>
              <a:buClr>
                <a:srgbClr val="FF0000"/>
              </a:buClr>
              <a:buFont typeface="Wingdings" panose="05000000000000000000" pitchFamily="2" charset="2"/>
              <a:buChar char="Ø"/>
            </a:pPr>
            <a:endParaRPr lang="tr-TR" sz="3200" b="1" dirty="0"/>
          </a:p>
        </p:txBody>
      </p:sp>
    </p:spTree>
    <p:extLst>
      <p:ext uri="{BB962C8B-B14F-4D97-AF65-F5344CB8AC3E}">
        <p14:creationId xmlns:p14="http://schemas.microsoft.com/office/powerpoint/2010/main" val="3718354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981448" y="1997088"/>
            <a:ext cx="1368152"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C00000"/>
                </a:solidFill>
                <a:latin typeface="Book Antiqua" panose="02040602050305030304" pitchFamily="18" charset="0"/>
              </a:rPr>
              <a:t>Özel</a:t>
            </a:r>
            <a:r>
              <a:rPr lang="tr-TR" sz="2800" b="1" dirty="0" smtClean="0">
                <a:solidFill>
                  <a:schemeClr val="tx1"/>
                </a:solidFill>
                <a:latin typeface="Book Antiqua" panose="02040602050305030304" pitchFamily="18" charset="0"/>
              </a:rPr>
              <a:t> </a:t>
            </a:r>
            <a:endParaRPr lang="tr-TR" sz="2800" b="1" dirty="0">
              <a:solidFill>
                <a:schemeClr val="tx1"/>
              </a:solidFill>
              <a:latin typeface="Book Antiqua" panose="02040602050305030304" pitchFamily="18" charset="0"/>
            </a:endParaRPr>
          </a:p>
        </p:txBody>
      </p:sp>
      <p:sp>
        <p:nvSpPr>
          <p:cNvPr id="7" name="Yuvarlatılmış Dikdörtgen 6"/>
          <p:cNvSpPr/>
          <p:nvPr/>
        </p:nvSpPr>
        <p:spPr>
          <a:xfrm>
            <a:off x="6337932" y="2000588"/>
            <a:ext cx="1368152" cy="504056"/>
          </a:xfrm>
          <a:prstGeom prst="roundRect">
            <a:avLst/>
          </a:prstGeom>
          <a:gradFill>
            <a:gsLst>
              <a:gs pos="100000">
                <a:srgbClr val="E9D8C9"/>
              </a:gs>
              <a:gs pos="72000">
                <a:schemeClr val="bg2">
                  <a:lumMod val="90000"/>
                </a:schemeClr>
              </a:gs>
              <a:gs pos="89000">
                <a:schemeClr val="bg2">
                  <a:lumMod val="75000"/>
                </a:schemeClr>
              </a:gs>
            </a:gsLst>
            <a:lin ang="5400000" scaled="0"/>
          </a:gra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C00000"/>
                </a:solidFill>
                <a:latin typeface="Book Antiqua" panose="02040602050305030304" pitchFamily="18" charset="0"/>
              </a:rPr>
              <a:t>Kamu</a:t>
            </a:r>
            <a:endParaRPr lang="tr-TR" sz="2800" b="1" dirty="0">
              <a:solidFill>
                <a:srgbClr val="C00000"/>
              </a:solidFill>
              <a:latin typeface="Book Antiqua" panose="02040602050305030304" pitchFamily="18" charset="0"/>
            </a:endParaRPr>
          </a:p>
        </p:txBody>
      </p:sp>
      <p:sp>
        <p:nvSpPr>
          <p:cNvPr id="8" name="Aşağı Ok 7"/>
          <p:cNvSpPr/>
          <p:nvPr/>
        </p:nvSpPr>
        <p:spPr>
          <a:xfrm>
            <a:off x="4645744" y="1813822"/>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şağı Ok 10"/>
          <p:cNvSpPr/>
          <p:nvPr/>
        </p:nvSpPr>
        <p:spPr>
          <a:xfrm>
            <a:off x="2521508" y="2504644"/>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rot="5400000">
            <a:off x="2194226" y="2732803"/>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Aşağı Ok 12"/>
          <p:cNvSpPr/>
          <p:nvPr/>
        </p:nvSpPr>
        <p:spPr>
          <a:xfrm rot="16200000">
            <a:off x="2848790" y="2733206"/>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Yuvarlatılmış Dikdörtgen 14"/>
          <p:cNvSpPr/>
          <p:nvPr/>
        </p:nvSpPr>
        <p:spPr>
          <a:xfrm>
            <a:off x="3421608" y="2691694"/>
            <a:ext cx="1368152"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C00000"/>
                </a:solidFill>
                <a:latin typeface="Book Antiqua" panose="02040602050305030304" pitchFamily="18" charset="0"/>
              </a:rPr>
              <a:t>50’ den fazla çalışanı olanlar</a:t>
            </a:r>
          </a:p>
        </p:txBody>
      </p:sp>
      <p:sp>
        <p:nvSpPr>
          <p:cNvPr id="16" name="Yuvarlatılmış Dikdörtgen 15"/>
          <p:cNvSpPr/>
          <p:nvPr/>
        </p:nvSpPr>
        <p:spPr>
          <a:xfrm>
            <a:off x="621916" y="2718046"/>
            <a:ext cx="1368152"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C00000"/>
                </a:solidFill>
                <a:latin typeface="Book Antiqua" panose="02040602050305030304" pitchFamily="18" charset="0"/>
              </a:rPr>
              <a:t>50’ den az çalışanı olanlar</a:t>
            </a:r>
          </a:p>
        </p:txBody>
      </p:sp>
      <p:sp>
        <p:nvSpPr>
          <p:cNvPr id="17" name="Dikdörtgen 16"/>
          <p:cNvSpPr/>
          <p:nvPr/>
        </p:nvSpPr>
        <p:spPr>
          <a:xfrm>
            <a:off x="865324" y="3222981"/>
            <a:ext cx="72008" cy="2016224"/>
          </a:xfrm>
          <a:prstGeom prst="rect">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rot="16200000">
            <a:off x="1018974" y="3617523"/>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Ok 19"/>
          <p:cNvSpPr/>
          <p:nvPr/>
        </p:nvSpPr>
        <p:spPr>
          <a:xfrm rot="16200000">
            <a:off x="1018974" y="4254371"/>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şağı Ok 20"/>
          <p:cNvSpPr/>
          <p:nvPr/>
        </p:nvSpPr>
        <p:spPr>
          <a:xfrm rot="16200000">
            <a:off x="1018974" y="4911923"/>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Yuvarlatılmış Dikdörtgen 21"/>
          <p:cNvSpPr/>
          <p:nvPr/>
        </p:nvSpPr>
        <p:spPr>
          <a:xfrm>
            <a:off x="1369605" y="3548760"/>
            <a:ext cx="1640730"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rgbClr val="C00000"/>
                </a:solidFill>
                <a:latin typeface="Book Antiqua" panose="02040602050305030304" pitchFamily="18" charset="0"/>
              </a:rPr>
              <a:t>Az tehlikeli (30.06.2016)</a:t>
            </a:r>
          </a:p>
        </p:txBody>
      </p:sp>
      <p:sp>
        <p:nvSpPr>
          <p:cNvPr id="25" name="Yuvarlatılmış Dikdörtgen 24"/>
          <p:cNvSpPr/>
          <p:nvPr/>
        </p:nvSpPr>
        <p:spPr>
          <a:xfrm>
            <a:off x="1401139" y="4205216"/>
            <a:ext cx="1640730"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rgbClr val="C00000"/>
                </a:solidFill>
                <a:latin typeface="Book Antiqua" panose="02040602050305030304" pitchFamily="18" charset="0"/>
              </a:rPr>
              <a:t>Tehlikeli (01.01.2014)</a:t>
            </a:r>
          </a:p>
        </p:txBody>
      </p:sp>
      <p:sp>
        <p:nvSpPr>
          <p:cNvPr id="26" name="Yuvarlatılmış Dikdörtgen 25"/>
          <p:cNvSpPr/>
          <p:nvPr/>
        </p:nvSpPr>
        <p:spPr>
          <a:xfrm>
            <a:off x="1401139" y="4843160"/>
            <a:ext cx="1640730"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rgbClr val="C00000"/>
                </a:solidFill>
                <a:latin typeface="Book Antiqua" panose="02040602050305030304" pitchFamily="18" charset="0"/>
              </a:rPr>
              <a:t>Çok tehlikeli (30.06.2013)</a:t>
            </a:r>
          </a:p>
        </p:txBody>
      </p:sp>
      <p:sp>
        <p:nvSpPr>
          <p:cNvPr id="30" name="Yuvarlatılmış Dikdörtgen 29"/>
          <p:cNvSpPr/>
          <p:nvPr/>
        </p:nvSpPr>
        <p:spPr>
          <a:xfrm>
            <a:off x="3349600" y="3738661"/>
            <a:ext cx="1768294"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C00000"/>
                </a:solidFill>
                <a:latin typeface="Book Antiqua" panose="02040602050305030304" pitchFamily="18" charset="0"/>
              </a:rPr>
              <a:t>(</a:t>
            </a:r>
            <a:r>
              <a:rPr lang="tr-TR" sz="2000" b="1" dirty="0" smtClean="0">
                <a:solidFill>
                  <a:srgbClr val="C00000"/>
                </a:solidFill>
                <a:latin typeface="Book Antiqua" panose="02040602050305030304" pitchFamily="18" charset="0"/>
              </a:rPr>
              <a:t>01.01.2013)</a:t>
            </a:r>
            <a:endParaRPr lang="tr-TR" sz="2000" b="1" dirty="0">
              <a:solidFill>
                <a:srgbClr val="C00000"/>
              </a:solidFill>
              <a:latin typeface="Book Antiqua" panose="02040602050305030304" pitchFamily="18" charset="0"/>
            </a:endParaRPr>
          </a:p>
        </p:txBody>
      </p:sp>
      <p:sp>
        <p:nvSpPr>
          <p:cNvPr id="31" name="Yukarı Şerit 30"/>
          <p:cNvSpPr/>
          <p:nvPr/>
        </p:nvSpPr>
        <p:spPr>
          <a:xfrm>
            <a:off x="2538826" y="836712"/>
            <a:ext cx="4500499" cy="793832"/>
          </a:xfrm>
          <a:prstGeom prst="ribbon2">
            <a:avLst/>
          </a:prstGeom>
          <a:solidFill>
            <a:schemeClr val="accent2">
              <a:lumMod val="40000"/>
              <a:lumOff val="60000"/>
            </a:schemeClr>
          </a:solidFill>
          <a:ln>
            <a:solidFill>
              <a:schemeClr val="accent2">
                <a:lumMod val="75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a:solidFill>
                  <a:srgbClr val="7030A0"/>
                </a:solidFill>
                <a:effectLst>
                  <a:outerShdw blurRad="38100" dist="38100" dir="2700000" algn="tl">
                    <a:srgbClr val="000000">
                      <a:alpha val="43137"/>
                    </a:srgbClr>
                  </a:outerShdw>
                </a:effectLst>
                <a:latin typeface="Book Antiqua" panose="02040602050305030304" pitchFamily="18" charset="0"/>
              </a:rPr>
              <a:t>İŞLETME / İŞYERİ</a:t>
            </a:r>
          </a:p>
        </p:txBody>
      </p:sp>
      <p:sp>
        <p:nvSpPr>
          <p:cNvPr id="32" name="Aşağı Ok 31"/>
          <p:cNvSpPr/>
          <p:nvPr/>
        </p:nvSpPr>
        <p:spPr>
          <a:xfrm>
            <a:off x="6895993" y="2534780"/>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Yuvarlatılmış Dikdörtgen 32"/>
          <p:cNvSpPr/>
          <p:nvPr/>
        </p:nvSpPr>
        <p:spPr>
          <a:xfrm>
            <a:off x="6355933" y="2950707"/>
            <a:ext cx="1368152" cy="504056"/>
          </a:xfrm>
          <a:prstGeom prst="roundRect">
            <a:avLst/>
          </a:prstGeom>
          <a:gradFill>
            <a:gsLst>
              <a:gs pos="100000">
                <a:srgbClr val="E9D8C9"/>
              </a:gs>
              <a:gs pos="72000">
                <a:schemeClr val="bg2">
                  <a:lumMod val="90000"/>
                </a:schemeClr>
              </a:gs>
              <a:gs pos="89000">
                <a:schemeClr val="bg2">
                  <a:lumMod val="75000"/>
                </a:schemeClr>
              </a:gs>
            </a:gsLst>
            <a:lin ang="5400000" scaled="0"/>
          </a:gra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00B050"/>
                </a:solidFill>
                <a:latin typeface="Book Antiqua" panose="02040602050305030304" pitchFamily="18" charset="0"/>
              </a:rPr>
              <a:t>01.07.2016</a:t>
            </a:r>
          </a:p>
        </p:txBody>
      </p:sp>
      <p:sp>
        <p:nvSpPr>
          <p:cNvPr id="34" name="Sol Sağ Ok 33"/>
          <p:cNvSpPr/>
          <p:nvPr/>
        </p:nvSpPr>
        <p:spPr>
          <a:xfrm>
            <a:off x="3862386" y="2180353"/>
            <a:ext cx="1854748" cy="247392"/>
          </a:xfrm>
          <a:prstGeom prst="leftRight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5529648" y="5282460"/>
            <a:ext cx="3019354" cy="1142385"/>
          </a:xfrm>
          <a:prstGeom prst="ellipse">
            <a:avLst/>
          </a:prstGeom>
          <a:solidFill>
            <a:schemeClr val="tx1">
              <a:lumMod val="75000"/>
              <a:lumOff val="25000"/>
            </a:schemeClr>
          </a:solidFill>
          <a:ln w="28575">
            <a:solidFill>
              <a:schemeClr val="tx1">
                <a:lumMod val="50000"/>
                <a:lumOff val="50000"/>
              </a:schemeClr>
            </a:solidFill>
          </a:ln>
          <a:effectLst>
            <a:innerShdw blurRad="63500" dist="50800" dir="5400000">
              <a:schemeClr val="tx1">
                <a:lumMod val="65000"/>
                <a:lumOff val="35000"/>
                <a:alpha val="36000"/>
              </a:schemeClr>
            </a:innerShdw>
          </a:effectLst>
          <a:scene3d>
            <a:camera prst="perspectiveRelaxed" fov="2400000">
              <a:rot lat="19799999" lon="0" rev="0"/>
            </a:camera>
            <a:lightRig rig="sunrise" dir="t"/>
          </a:scene3d>
          <a:sp3d z="146050" extrusionH="76200" contourW="31750" prstMaterial="powder">
            <a:bevelT w="165100" prst="coolSlant"/>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tr-TR" sz="1400" b="1" dirty="0">
                <a:solidFill>
                  <a:schemeClr val="bg1"/>
                </a:solidFill>
                <a:latin typeface="Book Antiqua" panose="02040602050305030304" pitchFamily="18" charset="0"/>
              </a:rPr>
              <a:t>Kamuda işyeri hekimi ve iş güvenliği bulundurma zorunluluğu</a:t>
            </a:r>
            <a:endParaRPr lang="tr-TR" sz="1400" b="1" dirty="0">
              <a:solidFill>
                <a:schemeClr val="bg1"/>
              </a:solidFill>
            </a:endParaRPr>
          </a:p>
        </p:txBody>
      </p:sp>
      <p:sp>
        <p:nvSpPr>
          <p:cNvPr id="38" name="Yukarı Ok 37"/>
          <p:cNvSpPr/>
          <p:nvPr/>
        </p:nvSpPr>
        <p:spPr>
          <a:xfrm>
            <a:off x="6909850" y="3548760"/>
            <a:ext cx="288032" cy="1717687"/>
          </a:xfrm>
          <a:prstGeom prst="upArrow">
            <a:avLst/>
          </a:prstGeom>
          <a:solidFill>
            <a:schemeClr val="tx1">
              <a:lumMod val="85000"/>
              <a:lumOff val="15000"/>
            </a:schemeClr>
          </a:solidFill>
          <a:ln w="31750">
            <a:solidFill>
              <a:schemeClr val="bg1"/>
            </a:solidFill>
          </a:ln>
          <a:effectLst>
            <a:outerShdw blurRad="152400" dist="317500" dir="5400000" sx="90000" sy="-190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şağı Ok 2"/>
          <p:cNvSpPr/>
          <p:nvPr/>
        </p:nvSpPr>
        <p:spPr>
          <a:xfrm>
            <a:off x="3967393" y="3254104"/>
            <a:ext cx="322300" cy="43379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9998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0" fill="hold"/>
                                        <p:tgtEl>
                                          <p:spTgt spid="31"/>
                                        </p:tgtEl>
                                        <p:attrNameLst>
                                          <p:attrName>ppt_x</p:attrName>
                                        </p:attrNameLst>
                                      </p:cBhvr>
                                      <p:tavLst>
                                        <p:tav tm="0">
                                          <p:val>
                                            <p:strVal val="#ppt_x"/>
                                          </p:val>
                                        </p:tav>
                                        <p:tav tm="100000">
                                          <p:val>
                                            <p:strVal val="#ppt_x"/>
                                          </p:val>
                                        </p:tav>
                                      </p:tavLst>
                                    </p:anim>
                                    <p:anim calcmode="lin" valueType="num">
                                      <p:cBhvr additive="base">
                                        <p:cTn id="8" dur="2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circle(in)">
                                      <p:cBhvr>
                                        <p:cTn id="16" dur="2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500"/>
                                        <p:tgtEl>
                                          <p:spTgt spid="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2500"/>
                                        <p:tgtEl>
                                          <p:spTgt spid="1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2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20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in)">
                                      <p:cBhvr>
                                        <p:cTn id="53" dur="2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2000"/>
                                        <p:tgtEl>
                                          <p:spTgt spid="19"/>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000"/>
                                        <p:tgtEl>
                                          <p:spTgt spid="20"/>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ircle(in)">
                                      <p:cBhvr>
                                        <p:cTn id="64" dur="2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2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barn(inVertical)">
                                      <p:cBhvr>
                                        <p:cTn id="74" dur="20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arn(inVertical)">
                                      <p:cBhvr>
                                        <p:cTn id="79" dur="20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circle(in)">
                                      <p:cBhvr>
                                        <p:cTn id="84" dur="20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3000"/>
                                        <p:tgtEl>
                                          <p:spTgt spid="33"/>
                                        </p:tgtEl>
                                      </p:cBhvr>
                                    </p:animEffect>
                                    <p:anim calcmode="lin" valueType="num">
                                      <p:cBhvr>
                                        <p:cTn id="90" dur="3000" fill="hold"/>
                                        <p:tgtEl>
                                          <p:spTgt spid="33"/>
                                        </p:tgtEl>
                                        <p:attrNameLst>
                                          <p:attrName>ppt_x</p:attrName>
                                        </p:attrNameLst>
                                      </p:cBhvr>
                                      <p:tavLst>
                                        <p:tav tm="0">
                                          <p:val>
                                            <p:strVal val="#ppt_x"/>
                                          </p:val>
                                        </p:tav>
                                        <p:tav tm="100000">
                                          <p:val>
                                            <p:strVal val="#ppt_x"/>
                                          </p:val>
                                        </p:tav>
                                      </p:tavLst>
                                    </p:anim>
                                    <p:anim calcmode="lin" valueType="num">
                                      <p:cBhvr>
                                        <p:cTn id="91" dur="3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5" presetClass="entr" presetSubtype="0" fill="hold" grpId="0" nodeType="click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2300"/>
                                        <p:tgtEl>
                                          <p:spTgt spid="37"/>
                                        </p:tgtEl>
                                      </p:cBhvr>
                                    </p:animEffect>
                                    <p:anim calcmode="lin" valueType="num">
                                      <p:cBhvr>
                                        <p:cTn id="97" dur="2300" fill="hold"/>
                                        <p:tgtEl>
                                          <p:spTgt spid="37"/>
                                        </p:tgtEl>
                                        <p:attrNameLst>
                                          <p:attrName>ppt_w</p:attrName>
                                        </p:attrNameLst>
                                      </p:cBhvr>
                                      <p:tavLst>
                                        <p:tav tm="0" fmla="#ppt_w*sin(2.5*pi*$)">
                                          <p:val>
                                            <p:fltVal val="0"/>
                                          </p:val>
                                        </p:tav>
                                        <p:tav tm="100000">
                                          <p:val>
                                            <p:fltVal val="1"/>
                                          </p:val>
                                        </p:tav>
                                      </p:tavLst>
                                    </p:anim>
                                    <p:anim calcmode="lin" valueType="num">
                                      <p:cBhvr>
                                        <p:cTn id="98" dur="23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circle(in)">
                                      <p:cBhvr>
                                        <p:cTn id="10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5" grpId="0" animBg="1"/>
      <p:bldP spid="16" grpId="0" animBg="1"/>
      <p:bldP spid="17" grpId="0" animBg="1"/>
      <p:bldP spid="19" grpId="0" animBg="1"/>
      <p:bldP spid="20" grpId="0" animBg="1"/>
      <p:bldP spid="21" grpId="0" animBg="1"/>
      <p:bldP spid="22" grpId="0" animBg="1"/>
      <p:bldP spid="25" grpId="0" animBg="1"/>
      <p:bldP spid="26" grpId="0" animBg="1"/>
      <p:bldP spid="30" grpId="0" animBg="1"/>
      <p:bldP spid="31" grpId="0" animBg="1"/>
      <p:bldP spid="32" grpId="0" animBg="1"/>
      <p:bldP spid="33" grpId="0" animBg="1"/>
      <p:bldP spid="34"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395536" y="2060848"/>
            <a:ext cx="8183880" cy="2232248"/>
          </a:xfrm>
        </p:spPr>
        <p:txBody>
          <a:bodyPr>
            <a:noAutofit/>
          </a:bodyPr>
          <a:lstStyle/>
          <a:p>
            <a:pPr algn="ctr"/>
            <a:r>
              <a:rPr lang="tr-TR" sz="4800" dirty="0" smtClean="0"/>
              <a:t>KURUMLARIMIZDA YAPILMASI GEREKENLER</a:t>
            </a:r>
            <a:endParaRPr lang="tr-TR" sz="4800" dirty="0"/>
          </a:p>
        </p:txBody>
      </p:sp>
    </p:spTree>
    <p:extLst>
      <p:ext uri="{BB962C8B-B14F-4D97-AF65-F5344CB8AC3E}">
        <p14:creationId xmlns:p14="http://schemas.microsoft.com/office/powerpoint/2010/main" val="1676129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502920" y="530352"/>
            <a:ext cx="8183880" cy="5346920"/>
          </a:xfrm>
        </p:spPr>
        <p:txBody>
          <a:bodyPr>
            <a:normAutofit lnSpcReduction="10000"/>
          </a:bodyPr>
          <a:lstStyle/>
          <a:p>
            <a:pPr marL="0" indent="0">
              <a:buNone/>
            </a:pPr>
            <a:r>
              <a:rPr lang="tr-TR" sz="2400" dirty="0" smtClean="0">
                <a:latin typeface="Book Antiqua" panose="02040602050305030304" pitchFamily="18" charset="0"/>
              </a:rPr>
              <a:t>	Kanun 30/06/2012 te resmi gazete yayınlanarak yürürlüğe girdi. Kanuna göre kamu kurumlarının </a:t>
            </a:r>
            <a:r>
              <a:rPr lang="tr-TR" sz="2400" b="1" dirty="0" smtClean="0">
                <a:solidFill>
                  <a:srgbClr val="FF0000"/>
                </a:solidFill>
                <a:latin typeface="Book Antiqua" panose="02040602050305030304" pitchFamily="18" charset="0"/>
              </a:rPr>
              <a:t>İSG </a:t>
            </a:r>
            <a:r>
              <a:rPr lang="tr-TR" sz="2400" b="1" dirty="0">
                <a:solidFill>
                  <a:srgbClr val="FF0000"/>
                </a:solidFill>
                <a:latin typeface="Book Antiqua" panose="02040602050305030304" pitchFamily="18" charset="0"/>
              </a:rPr>
              <a:t>profesyonelleri </a:t>
            </a:r>
            <a:r>
              <a:rPr lang="tr-TR" sz="2400" dirty="0">
                <a:latin typeface="Book Antiqua" panose="02040602050305030304" pitchFamily="18" charset="0"/>
              </a:rPr>
              <a:t>çalıştırma </a:t>
            </a:r>
            <a:r>
              <a:rPr lang="tr-TR" sz="2400" dirty="0" smtClean="0">
                <a:latin typeface="Book Antiqua" panose="02040602050305030304" pitchFamily="18" charset="0"/>
              </a:rPr>
              <a:t>zorunluluğu   </a:t>
            </a:r>
            <a:r>
              <a:rPr lang="tr-TR" sz="2400" b="1" dirty="0" smtClean="0">
                <a:solidFill>
                  <a:srgbClr val="FF0000"/>
                </a:solidFill>
                <a:latin typeface="Book Antiqua" panose="02040602050305030304" pitchFamily="18" charset="0"/>
              </a:rPr>
              <a:t>01/07/2016 </a:t>
            </a:r>
            <a:r>
              <a:rPr lang="tr-TR" sz="2400" dirty="0" smtClean="0">
                <a:latin typeface="Book Antiqua" panose="02040602050305030304" pitchFamily="18" charset="0"/>
              </a:rPr>
              <a:t>tarihinde başlayacaktır. </a:t>
            </a:r>
          </a:p>
          <a:p>
            <a:pPr marL="0" indent="0">
              <a:buNone/>
            </a:pPr>
            <a:endParaRPr lang="tr-TR" sz="2400" dirty="0" smtClean="0">
              <a:latin typeface="Book Antiqua" panose="02040602050305030304" pitchFamily="18" charset="0"/>
            </a:endParaRPr>
          </a:p>
          <a:p>
            <a:pPr marL="0" indent="0">
              <a:buNone/>
            </a:pPr>
            <a:endParaRPr lang="tr-TR" sz="2400" dirty="0">
              <a:latin typeface="Book Antiqua" panose="02040602050305030304" pitchFamily="18" charset="0"/>
            </a:endParaRPr>
          </a:p>
          <a:p>
            <a:pPr marL="0" indent="0" algn="ctr">
              <a:buNone/>
            </a:pPr>
            <a:r>
              <a:rPr lang="tr-TR" sz="6600" b="1" i="1" u="sng" dirty="0" smtClean="0">
                <a:solidFill>
                  <a:srgbClr val="C00000"/>
                </a:solidFill>
                <a:latin typeface="Book Antiqua" panose="02040602050305030304" pitchFamily="18" charset="0"/>
              </a:rPr>
              <a:t>ANCAK  ;</a:t>
            </a:r>
          </a:p>
          <a:p>
            <a:pPr marL="0" indent="0">
              <a:buNone/>
            </a:pPr>
            <a:r>
              <a:rPr lang="tr-TR" sz="2400" dirty="0" smtClean="0">
                <a:latin typeface="Book Antiqua" panose="02040602050305030304" pitchFamily="18" charset="0"/>
              </a:rPr>
              <a:t>	</a:t>
            </a:r>
          </a:p>
          <a:p>
            <a:pPr marL="0" indent="0">
              <a:buNone/>
            </a:pPr>
            <a:r>
              <a:rPr lang="tr-TR" sz="2400" dirty="0">
                <a:latin typeface="Book Antiqua" panose="02040602050305030304" pitchFamily="18" charset="0"/>
              </a:rPr>
              <a:t>	</a:t>
            </a:r>
            <a:endParaRPr lang="tr-TR" sz="2400" dirty="0" smtClean="0">
              <a:latin typeface="Book Antiqua" panose="02040602050305030304" pitchFamily="18" charset="0"/>
            </a:endParaRPr>
          </a:p>
          <a:p>
            <a:pPr marL="0" indent="0">
              <a:buNone/>
            </a:pPr>
            <a:r>
              <a:rPr lang="tr-TR" dirty="0" smtClean="0">
                <a:latin typeface="Book Antiqua" panose="02040602050305030304" pitchFamily="18" charset="0"/>
              </a:rPr>
              <a:t>	01.01.2014 </a:t>
            </a:r>
            <a:r>
              <a:rPr lang="tr-TR" dirty="0">
                <a:latin typeface="Book Antiqua" panose="02040602050305030304" pitchFamily="18" charset="0"/>
              </a:rPr>
              <a:t>tarihi ile birlikte kurumlarımızda yapılması gereken işlemler bulunmaktadır</a:t>
            </a:r>
            <a:r>
              <a:rPr lang="tr-TR" dirty="0" smtClean="0">
                <a:latin typeface="Book Antiqua" panose="02040602050305030304" pitchFamily="18" charset="0"/>
              </a:rPr>
              <a:t>. Bu işlemler şunlardır:</a:t>
            </a:r>
            <a:endParaRPr lang="tr-TR" dirty="0">
              <a:latin typeface="Book Antiqua" panose="02040602050305030304" pitchFamily="18" charset="0"/>
            </a:endParaRPr>
          </a:p>
        </p:txBody>
      </p:sp>
    </p:spTree>
    <p:extLst>
      <p:ext uri="{BB962C8B-B14F-4D97-AF65-F5344CB8AC3E}">
        <p14:creationId xmlns:p14="http://schemas.microsoft.com/office/powerpoint/2010/main" val="3782865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8183880" cy="5544616"/>
          </a:xfrm>
        </p:spPr>
        <p:txBody>
          <a:bodyPr>
            <a:normAutofit fontScale="92500" lnSpcReduction="10000"/>
          </a:bodyPr>
          <a:lstStyle/>
          <a:p>
            <a:pPr marL="457200" indent="-457200">
              <a:lnSpc>
                <a:spcPct val="150000"/>
              </a:lnSpc>
              <a:buClr>
                <a:srgbClr val="C00000"/>
              </a:buClr>
              <a:buFont typeface="+mj-lt"/>
              <a:buAutoNum type="arabicPeriod"/>
              <a:defRPr/>
            </a:pPr>
            <a:r>
              <a:rPr lang="tr-TR" dirty="0" smtClean="0">
                <a:latin typeface="Book Antiqua" panose="02040602050305030304" pitchFamily="18" charset="0"/>
              </a:rPr>
              <a:t>İş Sağlığı ve Güvenliği Kurullarının Oluşturulması</a:t>
            </a:r>
          </a:p>
          <a:p>
            <a:pPr marL="457200" indent="-457200">
              <a:lnSpc>
                <a:spcPct val="150000"/>
              </a:lnSpc>
              <a:buClr>
                <a:srgbClr val="C00000"/>
              </a:buClr>
              <a:buFont typeface="+mj-lt"/>
              <a:buAutoNum type="arabicPeriod"/>
              <a:defRPr/>
            </a:pPr>
            <a:r>
              <a:rPr lang="tr-TR" dirty="0" smtClean="0">
                <a:latin typeface="Book Antiqua" panose="02040602050305030304" pitchFamily="18" charset="0"/>
              </a:rPr>
              <a:t>Risk değerlendirmesinin </a:t>
            </a:r>
            <a:r>
              <a:rPr lang="tr-TR" dirty="0">
                <a:latin typeface="Book Antiqua" panose="02040602050305030304" pitchFamily="18" charset="0"/>
              </a:rPr>
              <a:t>yapılması</a:t>
            </a:r>
          </a:p>
          <a:p>
            <a:pPr marL="457200" indent="-457200">
              <a:lnSpc>
                <a:spcPct val="150000"/>
              </a:lnSpc>
              <a:buClr>
                <a:srgbClr val="C00000"/>
              </a:buClr>
              <a:buFont typeface="+mj-lt"/>
              <a:buAutoNum type="arabicPeriod"/>
              <a:defRPr/>
            </a:pPr>
            <a:r>
              <a:rPr lang="tr-TR" dirty="0">
                <a:latin typeface="Book Antiqua" panose="02040602050305030304" pitchFamily="18" charset="0"/>
              </a:rPr>
              <a:t>Acil durum planları, yangınla mücadele ve ilk yardım planları</a:t>
            </a:r>
          </a:p>
          <a:p>
            <a:pPr marL="457200" indent="-457200">
              <a:lnSpc>
                <a:spcPct val="150000"/>
              </a:lnSpc>
              <a:buClr>
                <a:srgbClr val="C00000"/>
              </a:buClr>
              <a:buFont typeface="+mj-lt"/>
              <a:buAutoNum type="arabicPeriod"/>
              <a:defRPr/>
            </a:pPr>
            <a:r>
              <a:rPr lang="tr-TR" dirty="0">
                <a:latin typeface="Book Antiqua" panose="02040602050305030304" pitchFamily="18" charset="0"/>
              </a:rPr>
              <a:t>Tahliye planları</a:t>
            </a:r>
          </a:p>
          <a:p>
            <a:pPr marL="457200" indent="-457200">
              <a:lnSpc>
                <a:spcPct val="150000"/>
              </a:lnSpc>
              <a:buClr>
                <a:srgbClr val="C00000"/>
              </a:buClr>
              <a:buFont typeface="+mj-lt"/>
              <a:buAutoNum type="arabicPeriod"/>
              <a:defRPr/>
            </a:pPr>
            <a:r>
              <a:rPr lang="tr-TR" dirty="0">
                <a:latin typeface="Book Antiqua" panose="02040602050305030304" pitchFamily="18" charset="0"/>
              </a:rPr>
              <a:t>Çalışanların bilgilendirilmesi</a:t>
            </a:r>
          </a:p>
          <a:p>
            <a:pPr marL="457200" indent="-457200">
              <a:lnSpc>
                <a:spcPct val="150000"/>
              </a:lnSpc>
              <a:buClr>
                <a:srgbClr val="C00000"/>
              </a:buClr>
              <a:buFont typeface="+mj-lt"/>
              <a:buAutoNum type="arabicPeriod"/>
              <a:defRPr/>
            </a:pPr>
            <a:r>
              <a:rPr lang="tr-TR" dirty="0">
                <a:latin typeface="Book Antiqua" panose="02040602050305030304" pitchFamily="18" charset="0"/>
              </a:rPr>
              <a:t>Çalışanların eğitimi</a:t>
            </a:r>
          </a:p>
          <a:p>
            <a:pPr marL="457200" indent="-457200">
              <a:lnSpc>
                <a:spcPct val="150000"/>
              </a:lnSpc>
              <a:buClr>
                <a:srgbClr val="C00000"/>
              </a:buClr>
              <a:buFont typeface="+mj-lt"/>
              <a:buAutoNum type="arabicPeriod"/>
              <a:defRPr/>
            </a:pPr>
            <a:r>
              <a:rPr lang="tr-TR" dirty="0">
                <a:latin typeface="Book Antiqua" panose="02040602050305030304" pitchFamily="18" charset="0"/>
              </a:rPr>
              <a:t>Çalışanların görüşlerinin alınması ve katılımlarının </a:t>
            </a:r>
            <a:r>
              <a:rPr lang="tr-TR" dirty="0" smtClean="0">
                <a:latin typeface="Book Antiqua" panose="02040602050305030304" pitchFamily="18" charset="0"/>
              </a:rPr>
              <a:t>sağlanması</a:t>
            </a:r>
          </a:p>
          <a:p>
            <a:pPr marL="0" indent="0">
              <a:lnSpc>
                <a:spcPct val="150000"/>
              </a:lnSpc>
              <a:buClr>
                <a:srgbClr val="C00000"/>
              </a:buClr>
              <a:buNone/>
              <a:defRPr/>
            </a:pPr>
            <a:endParaRPr lang="tr-TR" sz="1900" b="1" dirty="0" smtClean="0">
              <a:solidFill>
                <a:srgbClr val="FF0000"/>
              </a:solidFill>
              <a:latin typeface="Book Antiqua" pitchFamily="18" charset="0"/>
            </a:endParaRPr>
          </a:p>
          <a:p>
            <a:pPr marL="457200" indent="-457200">
              <a:lnSpc>
                <a:spcPct val="150000"/>
              </a:lnSpc>
              <a:buClr>
                <a:srgbClr val="C00000"/>
              </a:buClr>
              <a:buFont typeface="+mj-lt"/>
              <a:buAutoNum type="arabicPeriod"/>
              <a:defRPr/>
            </a:pPr>
            <a:endParaRPr lang="tr-TR" dirty="0">
              <a:latin typeface="Book Antiqua" panose="02040602050305030304" pitchFamily="18" charset="0"/>
            </a:endParaRPr>
          </a:p>
          <a:p>
            <a:pPr marL="0" indent="0">
              <a:buNone/>
            </a:pPr>
            <a:endParaRPr lang="tr-TR" dirty="0"/>
          </a:p>
        </p:txBody>
      </p:sp>
      <p:sp>
        <p:nvSpPr>
          <p:cNvPr id="2" name="Yuvarlatılmış Dikdörtgen 1"/>
          <p:cNvSpPr/>
          <p:nvPr/>
        </p:nvSpPr>
        <p:spPr>
          <a:xfrm>
            <a:off x="323528" y="6021288"/>
            <a:ext cx="8568952" cy="648072"/>
          </a:xfrm>
          <a:prstGeom prst="roundRect">
            <a:avLst/>
          </a:prstGeom>
          <a:solidFill>
            <a:schemeClr val="bg2"/>
          </a:solidFill>
          <a:ln w="63500">
            <a:solidFill>
              <a:schemeClr val="bg1">
                <a:lumMod val="75000"/>
                <a:alpha val="3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rgbClr val="C00000"/>
                </a:solidFill>
                <a:effectLst>
                  <a:outerShdw blurRad="38100" dist="38100" dir="2700000" algn="tl">
                    <a:srgbClr val="000000">
                      <a:alpha val="43137"/>
                    </a:srgbClr>
                  </a:outerShdw>
                </a:effectLst>
                <a:latin typeface="Book Antiqua" pitchFamily="18" charset="0"/>
              </a:rPr>
              <a:t>1.  ( </a:t>
            </a:r>
            <a:r>
              <a:rPr lang="tr-TR" sz="1600" b="1" dirty="0">
                <a:solidFill>
                  <a:srgbClr val="C00000"/>
                </a:solidFill>
                <a:effectLst>
                  <a:outerShdw blurRad="38100" dist="38100" dir="2700000" algn="tl">
                    <a:srgbClr val="000000">
                      <a:alpha val="43137"/>
                    </a:srgbClr>
                  </a:outerShdw>
                </a:effectLst>
                <a:latin typeface="Book Antiqua" pitchFamily="18" charset="0"/>
              </a:rPr>
              <a:t>Çalışan sayısı 50 ve üzeri olan kurumlar için geçerli. Çıraklar ve stajyer dahil olduğundan genel olarak METAL </a:t>
            </a:r>
            <a:r>
              <a:rPr lang="tr-TR" sz="1600" b="1" dirty="0" smtClean="0">
                <a:solidFill>
                  <a:srgbClr val="C00000"/>
                </a:solidFill>
                <a:effectLst>
                  <a:outerShdw blurRad="38100" dist="38100" dir="2700000" algn="tl">
                    <a:srgbClr val="000000">
                      <a:alpha val="43137"/>
                    </a:srgbClr>
                  </a:outerShdw>
                </a:effectLst>
                <a:latin typeface="Book Antiqua" pitchFamily="18" charset="0"/>
              </a:rPr>
              <a:t>ve MEM ler </a:t>
            </a:r>
            <a:r>
              <a:rPr lang="tr-TR" sz="1600" b="1" dirty="0">
                <a:solidFill>
                  <a:srgbClr val="C00000"/>
                </a:solidFill>
                <a:effectLst>
                  <a:outerShdw blurRad="38100" dist="38100" dir="2700000" algn="tl">
                    <a:srgbClr val="000000">
                      <a:alpha val="43137"/>
                    </a:srgbClr>
                  </a:outerShdw>
                </a:effectLst>
                <a:latin typeface="Book Antiqua" pitchFamily="18" charset="0"/>
              </a:rPr>
              <a:t>buna dahil.)</a:t>
            </a:r>
          </a:p>
        </p:txBody>
      </p:sp>
    </p:spTree>
    <p:extLst>
      <p:ext uri="{BB962C8B-B14F-4D97-AF65-F5344CB8AC3E}">
        <p14:creationId xmlns:p14="http://schemas.microsoft.com/office/powerpoint/2010/main" val="418383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800"/>
                                        <p:tgtEl>
                                          <p:spTgt spid="3">
                                            <p:txEl>
                                              <p:pRg st="0" end="0"/>
                                            </p:txEl>
                                          </p:spTgt>
                                        </p:tgtEl>
                                      </p:cBhvr>
                                    </p:animEffect>
                                    <p:anim calcmode="lin" valueType="num">
                                      <p:cBhvr>
                                        <p:cTn id="8" dur="18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8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500"/>
                                        <p:tgtEl>
                                          <p:spTgt spid="3">
                                            <p:txEl>
                                              <p:pRg st="1" end="1"/>
                                            </p:txEl>
                                          </p:spTgt>
                                        </p:tgtEl>
                                      </p:cBhvr>
                                    </p:animEffect>
                                    <p:anim calcmode="lin" valueType="num">
                                      <p:cBhvr>
                                        <p:cTn id="20" dur="3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3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anim calcmode="lin" valueType="num">
                                      <p:cBhvr>
                                        <p:cTn id="4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000"/>
                                        <p:tgtEl>
                                          <p:spTgt spid="3">
                                            <p:txEl>
                                              <p:pRg st="6" end="6"/>
                                            </p:txEl>
                                          </p:spTgt>
                                        </p:tgtEl>
                                      </p:cBhvr>
                                    </p:animEffect>
                                    <p:anim calcmode="lin" valueType="num">
                                      <p:cBhvr>
                                        <p:cTn id="5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30352"/>
            <a:ext cx="8424936" cy="5058888"/>
          </a:xfrm>
        </p:spPr>
        <p:txBody>
          <a:bodyPr>
            <a:normAutofit/>
          </a:bodyPr>
          <a:lstStyle/>
          <a:p>
            <a:pPr marL="0" indent="0">
              <a:buNone/>
            </a:pPr>
            <a:r>
              <a:rPr lang="tr-TR" sz="2400" dirty="0" smtClean="0">
                <a:latin typeface="Book Antiqua" pitchFamily="18" charset="0"/>
              </a:rPr>
              <a:t>	</a:t>
            </a:r>
            <a:r>
              <a:rPr lang="tr-TR" sz="2400" b="1" dirty="0" smtClean="0">
                <a:solidFill>
                  <a:srgbClr val="FF0000"/>
                </a:solidFill>
                <a:latin typeface="Book Antiqua" pitchFamily="18" charset="0"/>
              </a:rPr>
              <a:t>Kurumlarımızda yapılması gereken ilk işlemlerden birisi eğer;</a:t>
            </a:r>
          </a:p>
          <a:p>
            <a:pPr marL="0" indent="0">
              <a:buNone/>
            </a:pPr>
            <a:r>
              <a:rPr lang="tr-TR" sz="2400" dirty="0" smtClean="0">
                <a:latin typeface="Book Antiqua" pitchFamily="18" charset="0"/>
              </a:rPr>
              <a:t>	</a:t>
            </a:r>
          </a:p>
          <a:p>
            <a:pPr marL="0" indent="0" algn="just">
              <a:buNone/>
            </a:pPr>
            <a:r>
              <a:rPr lang="tr-TR" sz="2400" dirty="0">
                <a:latin typeface="Book Antiqua" pitchFamily="18" charset="0"/>
              </a:rPr>
              <a:t>	</a:t>
            </a:r>
            <a:r>
              <a:rPr lang="tr-TR" sz="2400" dirty="0" smtClean="0">
                <a:latin typeface="Book Antiqua" pitchFamily="18" charset="0"/>
              </a:rPr>
              <a:t>Sorumluluğunuzda, sigortası kurumunuzca ödenen çalışanınız varsa, ya da kurumunuzun aynı zamanda  «Harcama Yetkilisi» iseniz .</a:t>
            </a:r>
          </a:p>
          <a:p>
            <a:pPr marL="0" indent="0">
              <a:buNone/>
            </a:pPr>
            <a:endParaRPr lang="tr-TR" sz="2400" dirty="0" smtClean="0">
              <a:latin typeface="Book Antiqua" pitchFamily="18" charset="0"/>
            </a:endParaRPr>
          </a:p>
          <a:p>
            <a:pPr marL="0" indent="0" algn="just">
              <a:buNone/>
            </a:pPr>
            <a:r>
              <a:rPr lang="tr-TR" sz="2400" dirty="0" smtClean="0">
                <a:latin typeface="Book Antiqua" pitchFamily="18" charset="0"/>
              </a:rPr>
              <a:t>  	Kurumunuzun SGK İşyeri Tescil Yetkisini (üzerinize) ve  varsa şifre kullanım yetkilisini ilgili görevliye göre güncellemelisiniz.  </a:t>
            </a:r>
          </a:p>
          <a:p>
            <a:pPr marL="0" indent="0" algn="ctr">
              <a:buNone/>
            </a:pPr>
            <a:endParaRPr lang="tr-TR" sz="2400" b="1" dirty="0" smtClean="0">
              <a:solidFill>
                <a:srgbClr val="FF0000"/>
              </a:solidFill>
              <a:latin typeface="Book Antiqua" pitchFamily="18" charset="0"/>
            </a:endParaRPr>
          </a:p>
        </p:txBody>
      </p:sp>
      <p:sp>
        <p:nvSpPr>
          <p:cNvPr id="2" name="Dikdörtgen 1"/>
          <p:cNvSpPr/>
          <p:nvPr/>
        </p:nvSpPr>
        <p:spPr>
          <a:xfrm>
            <a:off x="2195736" y="4653136"/>
            <a:ext cx="43396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i="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 Antiqua" pitchFamily="18" charset="0"/>
              </a:rPr>
              <a:t>NEDENİ İSE;</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06638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30352"/>
            <a:ext cx="8352928" cy="5418928"/>
          </a:xfrm>
        </p:spPr>
        <p:txBody>
          <a:bodyPr/>
          <a:lstStyle/>
          <a:p>
            <a:pPr marL="0" indent="0" algn="just">
              <a:buNone/>
            </a:pPr>
            <a:r>
              <a:rPr lang="tr-TR" dirty="0">
                <a:latin typeface="Book Antiqua" pitchFamily="18" charset="0"/>
              </a:rPr>
              <a:t>	</a:t>
            </a:r>
            <a:r>
              <a:rPr lang="tr-TR" dirty="0" smtClean="0">
                <a:latin typeface="Book Antiqua" pitchFamily="18" charset="0"/>
              </a:rPr>
              <a:t>İş </a:t>
            </a:r>
            <a:r>
              <a:rPr lang="tr-TR" dirty="0">
                <a:latin typeface="Book Antiqua" pitchFamily="18" charset="0"/>
              </a:rPr>
              <a:t>sağlığı ve güvenliği (İSG) hizmetleri işlemlerinde Çalışma ve Sosyal Güvenlik </a:t>
            </a:r>
            <a:r>
              <a:rPr lang="tr-TR" dirty="0" err="1">
                <a:latin typeface="Book Antiqua" pitchFamily="18" charset="0"/>
              </a:rPr>
              <a:t>Bakanlğı</a:t>
            </a:r>
            <a:r>
              <a:rPr lang="tr-TR" dirty="0" smtClean="0">
                <a:latin typeface="Book Antiqua" pitchFamily="18" charset="0"/>
              </a:rPr>
              <a:t>’ (</a:t>
            </a:r>
            <a:r>
              <a:rPr lang="tr-TR" dirty="0">
                <a:latin typeface="Book Antiqua" pitchFamily="18" charset="0"/>
              </a:rPr>
              <a:t>ÇSGB) nın </a:t>
            </a:r>
            <a:r>
              <a:rPr lang="tr-TR" b="1" dirty="0" err="1">
                <a:solidFill>
                  <a:srgbClr val="FF0000"/>
                </a:solidFill>
                <a:latin typeface="Book Antiqua" pitchFamily="18" charset="0"/>
              </a:rPr>
              <a:t>isg</a:t>
            </a:r>
            <a:r>
              <a:rPr lang="tr-TR" b="1" dirty="0">
                <a:solidFill>
                  <a:srgbClr val="FF0000"/>
                </a:solidFill>
                <a:latin typeface="Book Antiqua" pitchFamily="18" charset="0"/>
              </a:rPr>
              <a:t>-katip</a:t>
            </a:r>
            <a:r>
              <a:rPr lang="tr-TR" dirty="0">
                <a:latin typeface="Book Antiqua" pitchFamily="18" charset="0"/>
              </a:rPr>
              <a:t> programı kullanılmakta</a:t>
            </a:r>
            <a:r>
              <a:rPr lang="tr-TR" dirty="0" smtClean="0">
                <a:latin typeface="Book Antiqua" pitchFamily="18" charset="0"/>
              </a:rPr>
              <a:t>,</a:t>
            </a:r>
          </a:p>
          <a:p>
            <a:pPr marL="0" indent="0">
              <a:buNone/>
            </a:pPr>
            <a:endParaRPr lang="tr-TR" dirty="0" smtClean="0">
              <a:latin typeface="Book Antiqua" pitchFamily="18" charset="0"/>
            </a:endParaRPr>
          </a:p>
          <a:p>
            <a:pPr marL="0" indent="0">
              <a:buNone/>
            </a:pPr>
            <a:r>
              <a:rPr lang="tr-TR" dirty="0" smtClean="0">
                <a:latin typeface="Book Antiqua" pitchFamily="18" charset="0"/>
              </a:rPr>
              <a:t>	</a:t>
            </a:r>
            <a:r>
              <a:rPr lang="tr-TR" dirty="0" err="1" smtClean="0">
                <a:latin typeface="Book Antiqua" pitchFamily="18" charset="0"/>
              </a:rPr>
              <a:t>İsg</a:t>
            </a:r>
            <a:r>
              <a:rPr lang="tr-TR" dirty="0" smtClean="0">
                <a:latin typeface="Book Antiqua" pitchFamily="18" charset="0"/>
              </a:rPr>
              <a:t>-katip sistemine </a:t>
            </a:r>
            <a:r>
              <a:rPr lang="tr-TR" dirty="0">
                <a:latin typeface="Book Antiqua" pitchFamily="18" charset="0"/>
              </a:rPr>
              <a:t>kişisel </a:t>
            </a:r>
            <a:r>
              <a:rPr lang="tr-TR" b="1" dirty="0">
                <a:solidFill>
                  <a:srgbClr val="FF0000"/>
                </a:solidFill>
                <a:latin typeface="Book Antiqua" pitchFamily="18" charset="0"/>
              </a:rPr>
              <a:t>e-devlet şifresi </a:t>
            </a:r>
            <a:r>
              <a:rPr lang="tr-TR" dirty="0">
                <a:latin typeface="Book Antiqua" pitchFamily="18" charset="0"/>
              </a:rPr>
              <a:t>ile ulaşılmaktadır</a:t>
            </a:r>
            <a:r>
              <a:rPr lang="tr-TR" dirty="0" smtClean="0">
                <a:latin typeface="Book Antiqua" pitchFamily="18" charset="0"/>
              </a:rPr>
              <a:t>.</a:t>
            </a:r>
          </a:p>
          <a:p>
            <a:pPr marL="0" indent="0">
              <a:buNone/>
            </a:pPr>
            <a:endParaRPr lang="tr-TR" dirty="0">
              <a:latin typeface="Book Antiqua" pitchFamily="18" charset="0"/>
            </a:endParaRPr>
          </a:p>
          <a:p>
            <a:pPr marL="0" indent="0">
              <a:buNone/>
            </a:pPr>
            <a:r>
              <a:rPr lang="tr-TR" dirty="0">
                <a:latin typeface="Book Antiqua" pitchFamily="18" charset="0"/>
              </a:rPr>
              <a:t>	</a:t>
            </a:r>
            <a:r>
              <a:rPr lang="tr-TR" dirty="0" smtClean="0">
                <a:latin typeface="Book Antiqua" pitchFamily="18" charset="0"/>
              </a:rPr>
              <a:t>Kurumunuzun İSG hizmetleri durumunu ve</a:t>
            </a:r>
          </a:p>
          <a:p>
            <a:pPr marL="0" indent="0">
              <a:buNone/>
            </a:pPr>
            <a:r>
              <a:rPr lang="tr-TR" dirty="0" smtClean="0">
                <a:latin typeface="Book Antiqua" pitchFamily="18" charset="0"/>
              </a:rPr>
              <a:t>İSG profesyonelleri ile kurumunuz adına yapacağınız sözleşme v.b. işlemler bu program üzerinden yapılacaktır.  </a:t>
            </a:r>
            <a:endParaRPr lang="tr-TR" dirty="0">
              <a:latin typeface="Book Antiqua" pitchFamily="18" charset="0"/>
            </a:endParaRPr>
          </a:p>
        </p:txBody>
      </p:sp>
    </p:spTree>
    <p:extLst>
      <p:ext uri="{BB962C8B-B14F-4D97-AF65-F5344CB8AC3E}">
        <p14:creationId xmlns:p14="http://schemas.microsoft.com/office/powerpoint/2010/main" val="456600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183880" cy="1051560"/>
          </a:xfrm>
        </p:spPr>
        <p:txBody>
          <a:bodyPr>
            <a:normAutofit/>
          </a:bodyPr>
          <a:lstStyle/>
          <a:p>
            <a:pPr algn="ctr"/>
            <a:r>
              <a:rPr lang="tr-TR" sz="2800" dirty="0" smtClean="0"/>
              <a:t>Okul ve kurumlarımızda MEB görevlisi İş güvenliği Uzmanları olarak bizler; </a:t>
            </a:r>
            <a:endParaRPr lang="tr-TR" sz="2800" dirty="0"/>
          </a:p>
        </p:txBody>
      </p:sp>
      <p:sp>
        <p:nvSpPr>
          <p:cNvPr id="3" name="İçerik Yer Tutucusu 2"/>
          <p:cNvSpPr>
            <a:spLocks noGrp="1"/>
          </p:cNvSpPr>
          <p:nvPr>
            <p:ph idx="1"/>
          </p:nvPr>
        </p:nvSpPr>
        <p:spPr>
          <a:xfrm>
            <a:off x="395536" y="1412776"/>
            <a:ext cx="8352928" cy="4547992"/>
          </a:xfrm>
        </p:spPr>
        <p:txBody>
          <a:bodyPr>
            <a:normAutofit/>
          </a:bodyPr>
          <a:lstStyle/>
          <a:p>
            <a:pPr marL="0" indent="0">
              <a:buNone/>
            </a:pPr>
            <a:r>
              <a:rPr lang="tr-TR" sz="2400" dirty="0" smtClean="0">
                <a:latin typeface="Book Antiqua" pitchFamily="18" charset="0"/>
              </a:rPr>
              <a:t>	Kurumlarımızda henüz iş güvenliği bulundurulma zorunluluğu bulunmamasına rağmen;</a:t>
            </a:r>
          </a:p>
          <a:p>
            <a:pPr marL="0" indent="0">
              <a:buNone/>
            </a:pPr>
            <a:r>
              <a:rPr lang="tr-TR" sz="2400" dirty="0" smtClean="0">
                <a:latin typeface="Book Antiqua" pitchFamily="18" charset="0"/>
              </a:rPr>
              <a:t>	6331 kapsamına giren sigortalı (eski emekli sandığı harici)</a:t>
            </a:r>
            <a:r>
              <a:rPr lang="tr-TR" sz="2400" dirty="0">
                <a:latin typeface="Book Antiqua" pitchFamily="18" charset="0"/>
              </a:rPr>
              <a:t> </a:t>
            </a:r>
            <a:r>
              <a:rPr lang="tr-TR" sz="2400" dirty="0" smtClean="0">
                <a:latin typeface="Book Antiqua" pitchFamily="18" charset="0"/>
              </a:rPr>
              <a:t>çalışanların </a:t>
            </a:r>
            <a:r>
              <a:rPr lang="tr-TR" sz="2400" dirty="0" err="1" smtClean="0">
                <a:latin typeface="Book Antiqua" pitchFamily="18" charset="0"/>
              </a:rPr>
              <a:t>isg</a:t>
            </a:r>
            <a:r>
              <a:rPr lang="tr-TR" sz="2400" dirty="0" smtClean="0">
                <a:latin typeface="Book Antiqua" pitchFamily="18" charset="0"/>
              </a:rPr>
              <a:t> hizmetleri ve gerekli yerlerde İşyeri  Sağlığı ve Güvenliği Birimleri (İSGB) ve bu birimlerde kurulları oluşturma konuları ile tüm kurumlarımızda  </a:t>
            </a:r>
            <a:r>
              <a:rPr lang="tr-TR" sz="2400" dirty="0" err="1" smtClean="0">
                <a:latin typeface="Book Antiqua" pitchFamily="18" charset="0"/>
              </a:rPr>
              <a:t>isg</a:t>
            </a:r>
            <a:r>
              <a:rPr lang="tr-TR" sz="2400" dirty="0" smtClean="0">
                <a:latin typeface="Book Antiqua" pitchFamily="18" charset="0"/>
              </a:rPr>
              <a:t> rehberliği yapmak üzere görevlendirildik.</a:t>
            </a:r>
          </a:p>
          <a:p>
            <a:pPr marL="0" indent="0">
              <a:buNone/>
            </a:pPr>
            <a:r>
              <a:rPr lang="tr-TR" sz="2400" dirty="0" smtClean="0">
                <a:latin typeface="Book Antiqua" pitchFamily="18" charset="0"/>
              </a:rPr>
              <a:t> </a:t>
            </a:r>
          </a:p>
          <a:p>
            <a:pPr marL="0" indent="0">
              <a:buNone/>
            </a:pPr>
            <a:r>
              <a:rPr lang="tr-TR" sz="2400" dirty="0">
                <a:latin typeface="Book Antiqua" pitchFamily="18" charset="0"/>
              </a:rPr>
              <a:t>	</a:t>
            </a:r>
          </a:p>
        </p:txBody>
      </p:sp>
    </p:spTree>
    <p:extLst>
      <p:ext uri="{BB962C8B-B14F-4D97-AF65-F5344CB8AC3E}">
        <p14:creationId xmlns:p14="http://schemas.microsoft.com/office/powerpoint/2010/main" val="1216105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479284"/>
            <a:ext cx="6408712" cy="1051560"/>
          </a:xfrm>
        </p:spPr>
        <p:txBody>
          <a:bodyPr>
            <a:normAutofit fontScale="90000"/>
          </a:bodyPr>
          <a:lstStyle/>
          <a:p>
            <a:pPr algn="ctr"/>
            <a:r>
              <a:rPr lang="tr-TR" dirty="0" smtClean="0">
                <a:solidFill>
                  <a:srgbClr val="FF0000"/>
                </a:solidFill>
              </a:rPr>
              <a:t>İŞ SAĞLIĞI VE GÜVENLİĞİ MEVZUATI </a:t>
            </a:r>
            <a:endParaRPr lang="tr-TR"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3596952" cy="27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005064"/>
            <a:ext cx="1909515" cy="190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605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4410816"/>
          </a:xfrm>
        </p:spPr>
        <p:txBody>
          <a:bodyPr>
            <a:normAutofit fontScale="92500" lnSpcReduction="10000"/>
          </a:bodyPr>
          <a:lstStyle/>
          <a:p>
            <a:pPr marL="0" indent="0" algn="just">
              <a:buNone/>
            </a:pPr>
            <a:r>
              <a:rPr lang="tr-TR" sz="2600" dirty="0">
                <a:solidFill>
                  <a:srgbClr val="FF0000"/>
                </a:solidFill>
                <a:latin typeface="Book Antiqua" panose="02040602050305030304" pitchFamily="18" charset="0"/>
                <a:ea typeface="+mj-ea"/>
                <a:cs typeface="+mj-cs"/>
              </a:rPr>
              <a:t>«Kurumlarımızda yapılması gerekenler» </a:t>
            </a:r>
            <a:r>
              <a:rPr lang="tr-TR" dirty="0" smtClean="0">
                <a:latin typeface="Book Antiqua" pitchFamily="18" charset="0"/>
              </a:rPr>
              <a:t>bölümünde bahsedilen ve yapılmadığında SGK tarafından cezai müeyyidelerle karşılaşabileceğiniz konularda biz M.E.B. </a:t>
            </a:r>
            <a:r>
              <a:rPr lang="tr-TR" dirty="0">
                <a:latin typeface="Book Antiqua" pitchFamily="18" charset="0"/>
              </a:rPr>
              <a:t>g</a:t>
            </a:r>
            <a:r>
              <a:rPr lang="tr-TR" dirty="0" smtClean="0">
                <a:latin typeface="Book Antiqua" pitchFamily="18" charset="0"/>
              </a:rPr>
              <a:t>örevlisi İSG İlçe Koordinatörü olarak kurumlarımıza rehberlik edilecektir.</a:t>
            </a:r>
          </a:p>
          <a:p>
            <a:pPr marL="0" indent="0">
              <a:buNone/>
            </a:pPr>
            <a:endParaRPr lang="tr-TR" dirty="0">
              <a:latin typeface="Book Antiqua" pitchFamily="18" charset="0"/>
            </a:endParaRPr>
          </a:p>
          <a:p>
            <a:pPr marL="0" indent="0">
              <a:buNone/>
            </a:pPr>
            <a:endParaRPr lang="tr-TR" dirty="0" smtClean="0">
              <a:latin typeface="Book Antiqua" pitchFamily="18" charset="0"/>
            </a:endParaRPr>
          </a:p>
          <a:p>
            <a:pPr marL="0" indent="0" algn="just">
              <a:buNone/>
            </a:pPr>
            <a:r>
              <a:rPr lang="tr-TR" dirty="0" smtClean="0">
                <a:latin typeface="Book Antiqua" pitchFamily="18" charset="0"/>
              </a:rPr>
              <a:t>M.E.B</a:t>
            </a:r>
            <a:r>
              <a:rPr lang="tr-TR" dirty="0">
                <a:latin typeface="Book Antiqua" pitchFamily="18" charset="0"/>
              </a:rPr>
              <a:t>. Kurumlarının yasal yükümlülükleri bulunması durumunda sigortalı çalışanlar bulunduğu takdirde kurumlarla </a:t>
            </a:r>
            <a:r>
              <a:rPr lang="tr-TR" dirty="0" err="1">
                <a:latin typeface="Book Antiqua" pitchFamily="18" charset="0"/>
              </a:rPr>
              <a:t>isg</a:t>
            </a:r>
            <a:r>
              <a:rPr lang="tr-TR" dirty="0">
                <a:latin typeface="Book Antiqua" pitchFamily="18" charset="0"/>
              </a:rPr>
              <a:t>-katip üzerinden sözleşme yapılarak </a:t>
            </a:r>
            <a:r>
              <a:rPr lang="tr-TR" dirty="0" err="1">
                <a:latin typeface="Book Antiqua" pitchFamily="18" charset="0"/>
              </a:rPr>
              <a:t>isg</a:t>
            </a:r>
            <a:r>
              <a:rPr lang="tr-TR" dirty="0">
                <a:latin typeface="Book Antiqua" pitchFamily="18" charset="0"/>
              </a:rPr>
              <a:t> hizmetleri </a:t>
            </a:r>
            <a:r>
              <a:rPr lang="tr-TR" dirty="0" smtClean="0">
                <a:latin typeface="Book Antiqua" pitchFamily="18" charset="0"/>
              </a:rPr>
              <a:t>de başlatılacaktır.</a:t>
            </a:r>
          </a:p>
          <a:p>
            <a:pPr marL="0" indent="0">
              <a:buNone/>
            </a:pPr>
            <a:endParaRPr lang="tr-TR" dirty="0">
              <a:latin typeface="Book Antiqua" pitchFamily="18" charset="0"/>
            </a:endParaRPr>
          </a:p>
          <a:p>
            <a:endParaRPr lang="tr-TR" dirty="0"/>
          </a:p>
        </p:txBody>
      </p:sp>
    </p:spTree>
    <p:extLst>
      <p:ext uri="{BB962C8B-B14F-4D97-AF65-F5344CB8AC3E}">
        <p14:creationId xmlns:p14="http://schemas.microsoft.com/office/powerpoint/2010/main" val="2175781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467544" y="2708920"/>
            <a:ext cx="8183880" cy="1456022"/>
          </a:xfrm>
        </p:spPr>
        <p:txBody>
          <a:bodyPr>
            <a:noAutofit/>
          </a:bodyPr>
          <a:lstStyle/>
          <a:p>
            <a:pPr marL="457200" indent="-457200" algn="ctr">
              <a:lnSpc>
                <a:spcPct val="150000"/>
              </a:lnSpc>
              <a:defRPr/>
            </a:pPr>
            <a:r>
              <a:rPr lang="tr-TR" sz="4000" dirty="0" smtClean="0">
                <a:latin typeface="Book Antiqua" panose="02040602050305030304" pitchFamily="18" charset="0"/>
              </a:rPr>
              <a:t>İş Sağlığı ve Güvenliği</a:t>
            </a:r>
            <a:br>
              <a:rPr lang="tr-TR" sz="4000" dirty="0" smtClean="0">
                <a:latin typeface="Book Antiqua" panose="02040602050305030304" pitchFamily="18" charset="0"/>
              </a:rPr>
            </a:br>
            <a:r>
              <a:rPr lang="tr-TR" sz="4000" dirty="0" smtClean="0">
                <a:latin typeface="Book Antiqua" panose="02040602050305030304" pitchFamily="18" charset="0"/>
              </a:rPr>
              <a:t>Kurullarının Oluşturulması</a:t>
            </a:r>
            <a:endParaRPr lang="tr-TR" sz="4000" dirty="0">
              <a:latin typeface="Book Antiqua" panose="02040602050305030304" pitchFamily="18" charset="0"/>
            </a:endParaRPr>
          </a:p>
        </p:txBody>
      </p:sp>
    </p:spTree>
    <p:extLst>
      <p:ext uri="{BB962C8B-B14F-4D97-AF65-F5344CB8AC3E}">
        <p14:creationId xmlns:p14="http://schemas.microsoft.com/office/powerpoint/2010/main" val="2158441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502920" y="530352"/>
            <a:ext cx="8183880" cy="5490936"/>
          </a:xfrm>
        </p:spPr>
        <p:txBody>
          <a:bodyPr/>
          <a:lstStyle/>
          <a:p>
            <a:pPr marL="0" indent="0">
              <a:buNone/>
            </a:pPr>
            <a:r>
              <a:rPr lang="tr-TR" dirty="0" smtClean="0"/>
              <a:t>	</a:t>
            </a:r>
          </a:p>
          <a:p>
            <a:pPr marL="0" indent="0">
              <a:buNone/>
            </a:pPr>
            <a:r>
              <a:rPr lang="tr-TR" dirty="0">
                <a:latin typeface="Book Antiqua" pitchFamily="18" charset="0"/>
              </a:rPr>
              <a:t>	</a:t>
            </a:r>
            <a:r>
              <a:rPr lang="tr-TR" dirty="0" smtClean="0">
                <a:latin typeface="Book Antiqua" pitchFamily="18" charset="0"/>
              </a:rPr>
              <a:t>6331 sayılı kanunun 22 ve 30. maddelerine dayanılarak çıkartılan </a:t>
            </a:r>
            <a:r>
              <a:rPr lang="tr-TR" dirty="0" smtClean="0">
                <a:solidFill>
                  <a:srgbClr val="FF0000"/>
                </a:solidFill>
                <a:latin typeface="Book Antiqua" pitchFamily="18" charset="0"/>
              </a:rPr>
              <a:t>«İş Sağlığı ve Güvenliği Kurulları Hakkında Yönetmelik» </a:t>
            </a:r>
            <a:r>
              <a:rPr lang="tr-TR" dirty="0" smtClean="0">
                <a:latin typeface="Book Antiqua" pitchFamily="18" charset="0"/>
              </a:rPr>
              <a:t>hükümleri gereğince; </a:t>
            </a:r>
          </a:p>
          <a:p>
            <a:pPr marL="0" indent="0">
              <a:buNone/>
            </a:pPr>
            <a:r>
              <a:rPr lang="tr-TR" dirty="0" smtClean="0">
                <a:latin typeface="Book Antiqua" pitchFamily="18" charset="0"/>
              </a:rPr>
              <a:t>	</a:t>
            </a:r>
            <a:r>
              <a:rPr lang="tr-TR" b="1" dirty="0" smtClean="0">
                <a:solidFill>
                  <a:srgbClr val="FF0000"/>
                </a:solidFill>
                <a:latin typeface="Book Antiqua" pitchFamily="18" charset="0"/>
              </a:rPr>
              <a:t>Çalışan </a:t>
            </a:r>
            <a:r>
              <a:rPr lang="tr-TR" b="1" dirty="0">
                <a:solidFill>
                  <a:srgbClr val="FF0000"/>
                </a:solidFill>
                <a:latin typeface="Book Antiqua" pitchFamily="18" charset="0"/>
              </a:rPr>
              <a:t>sayısı 50 ve üzeri</a:t>
            </a:r>
            <a:r>
              <a:rPr lang="tr-TR" dirty="0">
                <a:latin typeface="Book Antiqua" pitchFamily="18" charset="0"/>
              </a:rPr>
              <a:t>nde bulunan </a:t>
            </a:r>
            <a:r>
              <a:rPr lang="tr-TR" dirty="0" smtClean="0">
                <a:latin typeface="Book Antiqua" pitchFamily="18" charset="0"/>
              </a:rPr>
              <a:t>işyerleri kurulu oluşturmakla yükümlüdürler.</a:t>
            </a:r>
          </a:p>
          <a:p>
            <a:pPr marL="0" indent="0">
              <a:buNone/>
            </a:pPr>
            <a:r>
              <a:rPr lang="tr-TR" dirty="0" smtClean="0">
                <a:latin typeface="Book Antiqua" pitchFamily="18" charset="0"/>
              </a:rPr>
              <a:t>	</a:t>
            </a:r>
            <a:r>
              <a:rPr lang="tr-TR" b="1" dirty="0" smtClean="0">
                <a:solidFill>
                  <a:srgbClr val="FF0000"/>
                </a:solidFill>
                <a:latin typeface="Book Antiqua" pitchFamily="18" charset="0"/>
              </a:rPr>
              <a:t>Çalışan sayısı 50’ den az </a:t>
            </a:r>
            <a:r>
              <a:rPr lang="tr-TR" dirty="0" smtClean="0">
                <a:latin typeface="Book Antiqua" pitchFamily="18" charset="0"/>
              </a:rPr>
              <a:t>olan kurumlar Milli Eğitim Müdürlüğü’ nün oluşturacağı İşyeri Sağlık ve Güvenlik Birimi (İSGB)’ ne dahil olacaktır.</a:t>
            </a:r>
          </a:p>
          <a:p>
            <a:pPr marL="0" indent="0">
              <a:buNone/>
            </a:pPr>
            <a:endParaRPr lang="tr-TR" sz="2400" dirty="0">
              <a:latin typeface="Book Antiqua" pitchFamily="18" charset="0"/>
            </a:endParaRPr>
          </a:p>
        </p:txBody>
      </p:sp>
    </p:spTree>
    <p:extLst>
      <p:ext uri="{BB962C8B-B14F-4D97-AF65-F5344CB8AC3E}">
        <p14:creationId xmlns:p14="http://schemas.microsoft.com/office/powerpoint/2010/main" val="2561706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346920"/>
          </a:xfrm>
        </p:spPr>
        <p:txBody>
          <a:bodyPr>
            <a:normAutofit/>
          </a:bodyPr>
          <a:lstStyle/>
          <a:p>
            <a:pPr lvl="1" indent="0" eaLnBrk="0" fontAlgn="base" hangingPunct="0">
              <a:spcBef>
                <a:spcPct val="0"/>
              </a:spcBef>
              <a:spcAft>
                <a:spcPct val="0"/>
              </a:spcAft>
              <a:buNone/>
            </a:pPr>
            <a:r>
              <a:rPr lang="tr-TR" sz="2000" dirty="0" smtClean="0">
                <a:latin typeface="Book Antiqua" pitchFamily="18" charset="0"/>
                <a:ea typeface="Times New Roman" pitchFamily="18" charset="0"/>
                <a:cs typeface="Times New Roman" pitchFamily="18" charset="0"/>
              </a:rPr>
              <a:t>	</a:t>
            </a:r>
          </a:p>
          <a:p>
            <a:pPr lvl="1" indent="0" eaLnBrk="0" fontAlgn="base" hangingPunct="0">
              <a:spcBef>
                <a:spcPct val="0"/>
              </a:spcBef>
              <a:spcAft>
                <a:spcPct val="0"/>
              </a:spcAft>
              <a:buNone/>
            </a:pPr>
            <a:r>
              <a:rPr lang="tr-TR" dirty="0" smtClean="0">
                <a:latin typeface="Book Antiqua" pitchFamily="18" charset="0"/>
                <a:ea typeface="Times New Roman" pitchFamily="18" charset="0"/>
                <a:cs typeface="Times New Roman" pitchFamily="18" charset="0"/>
              </a:rPr>
              <a:t>	Bu kurulda yönetmeliğin 6.maddesi gereği kurul üyeleri aşağıdaki gibi oluşturulur.</a:t>
            </a:r>
            <a:endParaRPr lang="tr-TR" dirty="0">
              <a:latin typeface="Book Antiqua" pitchFamily="18" charset="0"/>
              <a:ea typeface="Times New Roman" pitchFamily="18" charset="0"/>
              <a:cs typeface="Times New Roman" pitchFamily="18" charset="0"/>
            </a:endParaRPr>
          </a:p>
          <a:p>
            <a:pPr lvl="1" indent="0" eaLnBrk="0" fontAlgn="base" hangingPunct="0">
              <a:spcBef>
                <a:spcPct val="0"/>
              </a:spcBef>
              <a:spcAft>
                <a:spcPct val="0"/>
              </a:spcAft>
              <a:buNone/>
            </a:pPr>
            <a:endParaRPr lang="tr-TR" sz="2000" dirty="0" smtClean="0">
              <a:latin typeface="Book Antiqua" pitchFamily="18" charset="0"/>
              <a:ea typeface="Times New Roman" pitchFamily="18" charset="0"/>
              <a:cs typeface="Times New Roman" pitchFamily="18" charset="0"/>
            </a:endParaRPr>
          </a:p>
          <a:p>
            <a:pPr lvl="1" indent="0" eaLnBrk="0" fontAlgn="base" hangingPunct="0">
              <a:spcBef>
                <a:spcPct val="0"/>
              </a:spcBef>
              <a:spcAft>
                <a:spcPct val="0"/>
              </a:spcAft>
              <a:buNone/>
            </a:pPr>
            <a:r>
              <a:rPr lang="tr-TR" sz="2000" dirty="0" smtClean="0">
                <a:latin typeface="Book Antiqua" pitchFamily="18" charset="0"/>
                <a:ea typeface="Times New Roman" pitchFamily="18" charset="0"/>
                <a:cs typeface="Times New Roman" pitchFamily="18" charset="0"/>
              </a:rPr>
              <a:t>   	</a:t>
            </a:r>
            <a:r>
              <a:rPr lang="tr-TR" dirty="0" smtClean="0">
                <a:latin typeface="Book Antiqua" pitchFamily="18" charset="0"/>
                <a:ea typeface="Times New Roman" pitchFamily="18" charset="0"/>
                <a:cs typeface="Times New Roman" pitchFamily="18" charset="0"/>
              </a:rPr>
              <a:t>a) İşveren </a:t>
            </a:r>
            <a:r>
              <a:rPr lang="tr-TR" dirty="0">
                <a:latin typeface="Book Antiqua" pitchFamily="18" charset="0"/>
                <a:ea typeface="Times New Roman" pitchFamily="18" charset="0"/>
                <a:cs typeface="Times New Roman" pitchFamily="18" charset="0"/>
              </a:rPr>
              <a:t>veya işveren vekili,</a:t>
            </a:r>
          </a:p>
          <a:p>
            <a:pPr marL="0" lvl="0" indent="0" eaLnBrk="0" fontAlgn="base" hangingPunct="0">
              <a:spcBef>
                <a:spcPct val="0"/>
              </a:spcBef>
              <a:spcAft>
                <a:spcPct val="0"/>
              </a:spcAft>
              <a:buClrTx/>
              <a:buSzTx/>
              <a:buNone/>
            </a:pPr>
            <a:r>
              <a:rPr lang="tr-TR" sz="2400" dirty="0" smtClean="0">
                <a:latin typeface="Book Antiqua" pitchFamily="18" charset="0"/>
                <a:ea typeface="Times New Roman" pitchFamily="18" charset="0"/>
                <a:cs typeface="Times New Roman" pitchFamily="18" charset="0"/>
              </a:rPr>
              <a:t>	b) İş güvenliği uzmanı,</a:t>
            </a:r>
          </a:p>
          <a:p>
            <a:pPr marL="0" lvl="0" indent="0" eaLnBrk="0" fontAlgn="base" hangingPunct="0">
              <a:spcBef>
                <a:spcPct val="0"/>
              </a:spcBef>
              <a:spcAft>
                <a:spcPct val="0"/>
              </a:spcAft>
              <a:buClrTx/>
              <a:buSzTx/>
              <a:buNone/>
            </a:pPr>
            <a:r>
              <a:rPr lang="tr-TR" sz="2400" dirty="0">
                <a:latin typeface="Book Antiqua" pitchFamily="18" charset="0"/>
                <a:ea typeface="Times New Roman" pitchFamily="18" charset="0"/>
                <a:cs typeface="Times New Roman" pitchFamily="18" charset="0"/>
              </a:rPr>
              <a:t>	</a:t>
            </a:r>
            <a:r>
              <a:rPr lang="tr-TR" sz="2400" dirty="0" smtClean="0">
                <a:latin typeface="Book Antiqua" pitchFamily="18" charset="0"/>
                <a:ea typeface="Times New Roman" pitchFamily="18" charset="0"/>
                <a:cs typeface="Times New Roman" pitchFamily="18" charset="0"/>
              </a:rPr>
              <a:t>c) İşyeri hekimi</a:t>
            </a:r>
            <a:r>
              <a:rPr lang="tr-TR" sz="2400" dirty="0">
                <a:latin typeface="Book Antiqua" pitchFamily="18" charset="0"/>
                <a:ea typeface="Times New Roman" pitchFamily="18" charset="0"/>
                <a:cs typeface="Times New Roman" pitchFamily="18" charset="0"/>
              </a:rPr>
              <a:t>,</a:t>
            </a:r>
          </a:p>
          <a:p>
            <a:pPr marL="0" lvl="0" indent="0" eaLnBrk="0" fontAlgn="base" hangingPunct="0">
              <a:spcBef>
                <a:spcPct val="0"/>
              </a:spcBef>
              <a:spcAft>
                <a:spcPct val="0"/>
              </a:spcAft>
              <a:buClrTx/>
              <a:buSzTx/>
              <a:buNone/>
            </a:pPr>
            <a:r>
              <a:rPr lang="tr-TR" sz="2400" dirty="0">
                <a:latin typeface="Book Antiqua" pitchFamily="18" charset="0"/>
                <a:ea typeface="Times New Roman" pitchFamily="18" charset="0"/>
                <a:cs typeface="Times New Roman" pitchFamily="18" charset="0"/>
              </a:rPr>
              <a:t>	ç</a:t>
            </a:r>
            <a:r>
              <a:rPr lang="tr-TR" sz="2400" dirty="0" smtClean="0">
                <a:latin typeface="Book Antiqua" pitchFamily="18" charset="0"/>
                <a:ea typeface="Times New Roman" pitchFamily="18" charset="0"/>
                <a:cs typeface="Times New Roman" pitchFamily="18" charset="0"/>
              </a:rPr>
              <a:t>) İnsan </a:t>
            </a:r>
            <a:r>
              <a:rPr lang="tr-TR" sz="2400" dirty="0">
                <a:latin typeface="Book Antiqua" pitchFamily="18" charset="0"/>
                <a:ea typeface="Times New Roman" pitchFamily="18" charset="0"/>
                <a:cs typeface="Times New Roman" pitchFamily="18" charset="0"/>
              </a:rPr>
              <a:t>kaynakları, personel, sosyal işler veya idari ve mali işleri yürütmekle görevli bir kişi,</a:t>
            </a:r>
          </a:p>
          <a:p>
            <a:pPr marL="0" lvl="0" indent="0" eaLnBrk="0" fontAlgn="base" hangingPunct="0">
              <a:spcBef>
                <a:spcPct val="0"/>
              </a:spcBef>
              <a:spcAft>
                <a:spcPct val="0"/>
              </a:spcAft>
              <a:buClrTx/>
              <a:buSzTx/>
              <a:buNone/>
            </a:pPr>
            <a:r>
              <a:rPr lang="tr-TR" sz="2400" dirty="0">
                <a:latin typeface="Book Antiqua" pitchFamily="18" charset="0"/>
                <a:ea typeface="Times New Roman" pitchFamily="18" charset="0"/>
                <a:cs typeface="Times New Roman" pitchFamily="18" charset="0"/>
              </a:rPr>
              <a:t>	d</a:t>
            </a:r>
            <a:r>
              <a:rPr lang="tr-TR" sz="2400" dirty="0" smtClean="0">
                <a:latin typeface="Book Antiqua" pitchFamily="18" charset="0"/>
                <a:ea typeface="Times New Roman" pitchFamily="18" charset="0"/>
                <a:cs typeface="Times New Roman" pitchFamily="18" charset="0"/>
              </a:rPr>
              <a:t>) Bulunması </a:t>
            </a:r>
            <a:r>
              <a:rPr lang="tr-TR" sz="2400" dirty="0">
                <a:latin typeface="Book Antiqua" pitchFamily="18" charset="0"/>
                <a:ea typeface="Times New Roman" pitchFamily="18" charset="0"/>
                <a:cs typeface="Times New Roman" pitchFamily="18" charset="0"/>
              </a:rPr>
              <a:t>halinde sivil savunma uzmanı</a:t>
            </a:r>
            <a:r>
              <a:rPr lang="tr-TR" sz="2400" dirty="0" smtClean="0">
                <a:latin typeface="Book Antiqua" pitchFamily="18" charset="0"/>
                <a:ea typeface="Times New Roman" pitchFamily="18" charset="0"/>
                <a:cs typeface="Times New Roman" pitchFamily="18" charset="0"/>
              </a:rPr>
              <a:t>,</a:t>
            </a:r>
          </a:p>
          <a:p>
            <a:pPr marL="0" lvl="0" indent="0" eaLnBrk="0" fontAlgn="base" hangingPunct="0">
              <a:spcBef>
                <a:spcPct val="0"/>
              </a:spcBef>
              <a:spcAft>
                <a:spcPct val="0"/>
              </a:spcAft>
              <a:buClrTx/>
              <a:buSzTx/>
              <a:buNone/>
            </a:pPr>
            <a:r>
              <a:rPr lang="tr-TR" sz="2400" dirty="0" smtClean="0">
                <a:latin typeface="Book Antiqua" pitchFamily="18" charset="0"/>
                <a:ea typeface="Times New Roman" pitchFamily="18" charset="0"/>
                <a:cs typeface="Times New Roman" pitchFamily="18" charset="0"/>
              </a:rPr>
              <a:t>	e)Ustabaşı, usta veya bulunması halinde formen</a:t>
            </a:r>
          </a:p>
          <a:p>
            <a:pPr marL="0" lvl="0" indent="0" eaLnBrk="0" fontAlgn="base" hangingPunct="0">
              <a:spcBef>
                <a:spcPct val="0"/>
              </a:spcBef>
              <a:spcAft>
                <a:spcPct val="0"/>
              </a:spcAft>
              <a:buClrTx/>
              <a:buSzTx/>
              <a:buNone/>
            </a:pPr>
            <a:r>
              <a:rPr lang="tr-TR" sz="2400" dirty="0" smtClean="0">
                <a:latin typeface="Book Antiqua" pitchFamily="18" charset="0"/>
                <a:ea typeface="Times New Roman" pitchFamily="18" charset="0"/>
                <a:cs typeface="Times New Roman" pitchFamily="18" charset="0"/>
              </a:rPr>
              <a:t>	f) Çalışan temsilcisi</a:t>
            </a:r>
            <a:r>
              <a:rPr lang="tr-TR" sz="2400" dirty="0">
                <a:latin typeface="Book Antiqua" pitchFamily="18" charset="0"/>
                <a:ea typeface="Times New Roman" pitchFamily="18" charset="0"/>
                <a:cs typeface="Times New Roman" pitchFamily="18" charset="0"/>
              </a:rPr>
              <a:t>, işyerinde birden çok çalışan temsilcisi olması halinde baş temsilci.</a:t>
            </a:r>
            <a:endParaRPr lang="tr-TR" sz="2400" dirty="0">
              <a:latin typeface="Book Antiqua" pitchFamily="18" charset="0"/>
            </a:endParaRPr>
          </a:p>
          <a:p>
            <a:pPr marL="0" lvl="0" indent="0" eaLnBrk="0" fontAlgn="base" hangingPunct="0">
              <a:spcBef>
                <a:spcPct val="0"/>
              </a:spcBef>
              <a:spcAft>
                <a:spcPct val="0"/>
              </a:spcAft>
              <a:buClrTx/>
              <a:buSzTx/>
              <a:buNone/>
            </a:pPr>
            <a:endParaRPr lang="tr-TR" sz="2400" dirty="0">
              <a:latin typeface="Book Antiqua" pitchFamily="18" charset="0"/>
            </a:endParaRPr>
          </a:p>
          <a:p>
            <a:pPr marL="0" indent="0">
              <a:buNone/>
            </a:pPr>
            <a:endParaRPr lang="tr-TR" sz="2000" dirty="0"/>
          </a:p>
        </p:txBody>
      </p:sp>
    </p:spTree>
    <p:extLst>
      <p:ext uri="{BB962C8B-B14F-4D97-AF65-F5344CB8AC3E}">
        <p14:creationId xmlns:p14="http://schemas.microsoft.com/office/powerpoint/2010/main" val="2675189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67544" y="1196752"/>
            <a:ext cx="8183880" cy="1051560"/>
          </a:xfrm>
        </p:spPr>
        <p:txBody>
          <a:bodyPr>
            <a:noAutofit/>
          </a:bodyPr>
          <a:lstStyle/>
          <a:p>
            <a:pPr marL="457200" indent="-457200" algn="ctr">
              <a:defRPr/>
            </a:pPr>
            <a:r>
              <a:rPr lang="tr-TR" sz="4000" dirty="0" smtClean="0">
                <a:latin typeface="Book Antiqua" panose="02040602050305030304" pitchFamily="18" charset="0"/>
              </a:rPr>
              <a:t>Risk değerlendirmesinin yapılması</a:t>
            </a:r>
            <a:endParaRPr lang="tr-TR" sz="4000" dirty="0">
              <a:latin typeface="Book Antiqua" panose="02040602050305030304" pitchFamily="18" charset="0"/>
            </a:endParaRPr>
          </a:p>
        </p:txBody>
      </p:sp>
      <p:sp>
        <p:nvSpPr>
          <p:cNvPr id="5" name="İçerik Yer Tutucusu 4"/>
          <p:cNvSpPr>
            <a:spLocks noGrp="1"/>
          </p:cNvSpPr>
          <p:nvPr>
            <p:ph idx="1"/>
          </p:nvPr>
        </p:nvSpPr>
        <p:spPr>
          <a:xfrm>
            <a:off x="467544" y="2348880"/>
            <a:ext cx="8183880" cy="4187952"/>
          </a:xfrm>
        </p:spPr>
        <p:txBody>
          <a:bodyPr/>
          <a:lstStyle/>
          <a:p>
            <a:pPr marL="0" indent="0">
              <a:buNone/>
            </a:pPr>
            <a:r>
              <a:rPr lang="tr-TR" dirty="0" smtClean="0">
                <a:latin typeface="Book Antiqua" pitchFamily="18" charset="0"/>
              </a:rPr>
              <a:t>	</a:t>
            </a:r>
          </a:p>
          <a:p>
            <a:pPr marL="0" indent="0">
              <a:buNone/>
            </a:pPr>
            <a:r>
              <a:rPr lang="tr-TR" dirty="0">
                <a:latin typeface="Book Antiqua" pitchFamily="18" charset="0"/>
              </a:rPr>
              <a:t>	</a:t>
            </a:r>
            <a:r>
              <a:rPr lang="tr-TR" dirty="0" smtClean="0">
                <a:latin typeface="Book Antiqua" pitchFamily="18" charset="0"/>
              </a:rPr>
              <a:t>6331 </a:t>
            </a:r>
            <a:r>
              <a:rPr lang="tr-TR" dirty="0">
                <a:latin typeface="Book Antiqua" pitchFamily="18" charset="0"/>
              </a:rPr>
              <a:t>sayılı kanunun 10. ve 30. maddelerine dayanılarak çıkartılan </a:t>
            </a:r>
            <a:r>
              <a:rPr lang="tr-TR" dirty="0">
                <a:solidFill>
                  <a:srgbClr val="FF0000"/>
                </a:solidFill>
                <a:latin typeface="Book Antiqua" pitchFamily="18" charset="0"/>
              </a:rPr>
              <a:t>«İş Sağlığı ve Güvenliği Risk Değerlendirmesi Yönetmeği» </a:t>
            </a:r>
            <a:r>
              <a:rPr lang="tr-TR" dirty="0">
                <a:latin typeface="Book Antiqua" pitchFamily="18" charset="0"/>
              </a:rPr>
              <a:t>hükümleri gereğince kurumlarımızda risk değerlendirmesi yapılması gerekmektedir. </a:t>
            </a:r>
          </a:p>
          <a:p>
            <a:r>
              <a:rPr lang="tr-TR" sz="1500" b="1" dirty="0" smtClean="0">
                <a:solidFill>
                  <a:srgbClr val="00B050"/>
                </a:solidFill>
                <a:hlinkClick r:id="rId2" action="ppaction://hlinkfile"/>
              </a:rPr>
              <a:t>ÖRNEK RİSK DEĞERLENDİRMESİ</a:t>
            </a:r>
            <a:endParaRPr lang="tr-TR" sz="1500" b="1" dirty="0">
              <a:solidFill>
                <a:srgbClr val="00B050"/>
              </a:solidFill>
            </a:endParaRPr>
          </a:p>
        </p:txBody>
      </p:sp>
    </p:spTree>
    <p:extLst>
      <p:ext uri="{BB962C8B-B14F-4D97-AF65-F5344CB8AC3E}">
        <p14:creationId xmlns:p14="http://schemas.microsoft.com/office/powerpoint/2010/main" val="4193253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9964" y="478064"/>
            <a:ext cx="8183880" cy="1051560"/>
          </a:xfrm>
        </p:spPr>
        <p:txBody>
          <a:bodyPr>
            <a:normAutofit fontScale="90000"/>
          </a:bodyPr>
          <a:lstStyle/>
          <a:p>
            <a:pPr marL="457200" indent="-457200">
              <a:defRPr/>
            </a:pPr>
            <a:r>
              <a:rPr lang="tr-TR" dirty="0" smtClean="0">
                <a:latin typeface="Book Antiqua" panose="02040602050305030304" pitchFamily="18" charset="0"/>
              </a:rPr>
              <a:t>Acil </a:t>
            </a:r>
            <a:r>
              <a:rPr lang="tr-TR" dirty="0">
                <a:latin typeface="Book Antiqua" panose="02040602050305030304" pitchFamily="18" charset="0"/>
              </a:rPr>
              <a:t>durum planları, yangınla mücadele </a:t>
            </a:r>
            <a:r>
              <a:rPr lang="tr-TR" dirty="0" smtClean="0">
                <a:latin typeface="Book Antiqua" panose="02040602050305030304" pitchFamily="18" charset="0"/>
              </a:rPr>
              <a:t>ve ilk </a:t>
            </a:r>
            <a:r>
              <a:rPr lang="tr-TR" dirty="0">
                <a:latin typeface="Book Antiqua" panose="02040602050305030304" pitchFamily="18" charset="0"/>
              </a:rPr>
              <a:t>yardım </a:t>
            </a:r>
            <a:r>
              <a:rPr lang="tr-TR" dirty="0" smtClean="0">
                <a:latin typeface="Book Antiqua" panose="02040602050305030304" pitchFamily="18" charset="0"/>
              </a:rPr>
              <a:t>planları – Tahliye planları</a:t>
            </a:r>
            <a:endParaRPr lang="tr-TR" dirty="0">
              <a:latin typeface="Book Antiqua" panose="02040602050305030304" pitchFamily="18" charset="0"/>
            </a:endParaRPr>
          </a:p>
        </p:txBody>
      </p:sp>
      <p:sp>
        <p:nvSpPr>
          <p:cNvPr id="3" name="İçerik Yer Tutucusu 2"/>
          <p:cNvSpPr>
            <a:spLocks noGrp="1"/>
          </p:cNvSpPr>
          <p:nvPr>
            <p:ph idx="1"/>
          </p:nvPr>
        </p:nvSpPr>
        <p:spPr>
          <a:xfrm>
            <a:off x="323528" y="1988840"/>
            <a:ext cx="8496944" cy="3240360"/>
          </a:xfrm>
        </p:spPr>
        <p:txBody>
          <a:bodyPr/>
          <a:lstStyle/>
          <a:p>
            <a:pPr marL="0" indent="0">
              <a:buNone/>
            </a:pPr>
            <a:r>
              <a:rPr lang="tr-TR" dirty="0" smtClean="0">
                <a:latin typeface="Book Antiqua" pitchFamily="18" charset="0"/>
              </a:rPr>
              <a:t>	</a:t>
            </a:r>
            <a:r>
              <a:rPr lang="tr-TR" sz="2700" dirty="0" smtClean="0">
                <a:latin typeface="Book Antiqua" pitchFamily="18" charset="0"/>
              </a:rPr>
              <a:t>6331 </a:t>
            </a:r>
            <a:r>
              <a:rPr lang="tr-TR" sz="2700" dirty="0">
                <a:latin typeface="Book Antiqua" pitchFamily="18" charset="0"/>
              </a:rPr>
              <a:t>sayılı kanunun </a:t>
            </a:r>
            <a:r>
              <a:rPr lang="tr-TR" sz="2700" dirty="0" smtClean="0">
                <a:latin typeface="Book Antiqua" pitchFamily="18" charset="0"/>
              </a:rPr>
              <a:t>11,12  </a:t>
            </a:r>
            <a:r>
              <a:rPr lang="tr-TR" sz="2700" dirty="0">
                <a:latin typeface="Book Antiqua" pitchFamily="18" charset="0"/>
              </a:rPr>
              <a:t>ve 30. maddelerine dayanılarak çıkartılan </a:t>
            </a:r>
            <a:r>
              <a:rPr lang="tr-TR" sz="2700" dirty="0">
                <a:solidFill>
                  <a:srgbClr val="FF0000"/>
                </a:solidFill>
                <a:latin typeface="Book Antiqua" pitchFamily="18" charset="0"/>
              </a:rPr>
              <a:t>«İş </a:t>
            </a:r>
            <a:r>
              <a:rPr lang="tr-TR" sz="2700" dirty="0" smtClean="0">
                <a:solidFill>
                  <a:srgbClr val="FF0000"/>
                </a:solidFill>
                <a:latin typeface="Book Antiqua" pitchFamily="18" charset="0"/>
              </a:rPr>
              <a:t>Yerlerinde Acil Durumlar  </a:t>
            </a:r>
            <a:r>
              <a:rPr lang="tr-TR" sz="2700" dirty="0">
                <a:solidFill>
                  <a:srgbClr val="FF0000"/>
                </a:solidFill>
                <a:latin typeface="Book Antiqua" pitchFamily="18" charset="0"/>
              </a:rPr>
              <a:t>Hakkında Yönetmelik» </a:t>
            </a:r>
            <a:r>
              <a:rPr lang="tr-TR" sz="2700" dirty="0">
                <a:latin typeface="Book Antiqua" pitchFamily="18" charset="0"/>
              </a:rPr>
              <a:t>hükümleri gereğince; </a:t>
            </a:r>
            <a:endParaRPr lang="tr-TR" sz="2700" dirty="0" smtClean="0">
              <a:latin typeface="Book Antiqua" pitchFamily="18" charset="0"/>
            </a:endParaRPr>
          </a:p>
          <a:p>
            <a:pPr marL="0" indent="0">
              <a:buNone/>
            </a:pPr>
            <a:r>
              <a:rPr lang="tr-TR" sz="2700" dirty="0">
                <a:latin typeface="Book Antiqua" pitchFamily="18" charset="0"/>
              </a:rPr>
              <a:t>	</a:t>
            </a:r>
            <a:r>
              <a:rPr lang="tr-TR" sz="2700" dirty="0" smtClean="0">
                <a:latin typeface="Book Antiqua" pitchFamily="18" charset="0"/>
              </a:rPr>
              <a:t>Kurumlarımızda yangın, deprem, sabotaj v.b. Acil Durum Planları düzenlenecek gerekli bölümlere görevliler seçilecektir. Yangın ve ilkyardımcı seçilen kişilerin eğitim alması sağlanacaktır. </a:t>
            </a:r>
            <a:endParaRPr lang="tr-TR" sz="2700" dirty="0">
              <a:latin typeface="Book Antiqua" pitchFamily="18" charset="0"/>
            </a:endParaRPr>
          </a:p>
          <a:p>
            <a:pPr marL="0" indent="0">
              <a:buNone/>
            </a:pPr>
            <a:endParaRPr lang="tr-TR" dirty="0"/>
          </a:p>
        </p:txBody>
      </p:sp>
    </p:spTree>
    <p:extLst>
      <p:ext uri="{BB962C8B-B14F-4D97-AF65-F5344CB8AC3E}">
        <p14:creationId xmlns:p14="http://schemas.microsoft.com/office/powerpoint/2010/main" val="1717713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4584" y="3327296"/>
            <a:ext cx="8039864" cy="60576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tr-TR" i="1" dirty="0" smtClean="0">
                <a:solidFill>
                  <a:srgbClr val="FFC000"/>
                </a:solidFill>
                <a:latin typeface="Book Antiqua" pitchFamily="18" charset="0"/>
              </a:rPr>
              <a:t>Dinlediğiniz için teşekkürler…</a:t>
            </a:r>
            <a:endParaRPr lang="tr-TR" i="1" dirty="0">
              <a:solidFill>
                <a:srgbClr val="FFC000"/>
              </a:solidFill>
              <a:latin typeface="Book Antiqua" pitchFamily="18" charset="0"/>
            </a:endParaRPr>
          </a:p>
        </p:txBody>
      </p:sp>
    </p:spTree>
    <p:extLst>
      <p:ext uri="{BB962C8B-B14F-4D97-AF65-F5344CB8AC3E}">
        <p14:creationId xmlns:p14="http://schemas.microsoft.com/office/powerpoint/2010/main" val="54415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67544" y="2060848"/>
            <a:ext cx="8183880" cy="2376264"/>
          </a:xfrm>
        </p:spPr>
        <p:txBody>
          <a:bodyPr>
            <a:noAutofit/>
          </a:bodyPr>
          <a:lstStyle/>
          <a:p>
            <a:pPr algn="ctr"/>
            <a:r>
              <a:rPr lang="tr-TR" sz="4400" dirty="0">
                <a:solidFill>
                  <a:srgbClr val="FF0000"/>
                </a:solidFill>
              </a:rPr>
              <a:t>NEDEN BÖYLE BİR MEVZUATA GEREKSİNİM VAR</a:t>
            </a:r>
            <a:r>
              <a:rPr lang="tr-TR" sz="4400" dirty="0" smtClean="0">
                <a:solidFill>
                  <a:srgbClr val="FF0000"/>
                </a:solidFill>
              </a:rPr>
              <a:t>?</a:t>
            </a:r>
            <a:endParaRPr lang="tr-TR" sz="4400" dirty="0"/>
          </a:p>
        </p:txBody>
      </p:sp>
    </p:spTree>
    <p:extLst>
      <p:ext uri="{BB962C8B-B14F-4D97-AF65-F5344CB8AC3E}">
        <p14:creationId xmlns:p14="http://schemas.microsoft.com/office/powerpoint/2010/main" val="3579378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92696"/>
            <a:ext cx="8352928" cy="5058888"/>
          </a:xfrm>
        </p:spPr>
        <p:txBody>
          <a:bodyPr>
            <a:normAutofit/>
          </a:bodyPr>
          <a:lstStyle/>
          <a:p>
            <a:pPr algn="just">
              <a:buClr>
                <a:srgbClr val="C00000"/>
              </a:buClr>
              <a:buFont typeface="Wingdings" panose="05000000000000000000" pitchFamily="2" charset="2"/>
              <a:buChar char="ü"/>
            </a:pPr>
            <a:r>
              <a:rPr lang="tr-TR" dirty="0" smtClean="0">
                <a:latin typeface="+mj-lt"/>
                <a:ea typeface="+mj-ea"/>
                <a:cs typeface="+mj-cs"/>
              </a:rPr>
              <a:t>	</a:t>
            </a:r>
            <a:r>
              <a:rPr lang="tr-TR" sz="2400" dirty="0" smtClean="0">
                <a:latin typeface="+mj-lt"/>
                <a:ea typeface="+mj-ea"/>
                <a:cs typeface="+mj-cs"/>
              </a:rPr>
              <a:t>Çalışanların ve hizmet alanların işyerlerinde genel hukuk ve iş hukuku temel ilkeleri kapsamında can ve mal güvenliklerinin sağlanabilmesi amacıyla «İş Sağlığı ve Güvenliği Hizmetleri» </a:t>
            </a:r>
            <a:r>
              <a:rPr lang="tr-TR" sz="2400" dirty="0" err="1" smtClean="0">
                <a:latin typeface="+mj-lt"/>
                <a:ea typeface="+mj-ea"/>
                <a:cs typeface="+mj-cs"/>
              </a:rPr>
              <a:t>nin</a:t>
            </a:r>
            <a:r>
              <a:rPr lang="tr-TR" sz="2400" dirty="0" smtClean="0">
                <a:latin typeface="+mj-lt"/>
                <a:ea typeface="+mj-ea"/>
                <a:cs typeface="+mj-cs"/>
              </a:rPr>
              <a:t> kurallara ve standart ilkelerle hayata geçirilmesinin gerekliliği </a:t>
            </a:r>
          </a:p>
          <a:p>
            <a:pPr marL="0" indent="0">
              <a:buClr>
                <a:srgbClr val="C00000"/>
              </a:buClr>
              <a:buNone/>
            </a:pPr>
            <a:endParaRPr lang="tr-TR" sz="2400" dirty="0" smtClean="0">
              <a:latin typeface="+mj-lt"/>
              <a:ea typeface="+mj-ea"/>
              <a:cs typeface="+mj-cs"/>
            </a:endParaRPr>
          </a:p>
          <a:p>
            <a:pPr>
              <a:buClr>
                <a:srgbClr val="C00000"/>
              </a:buClr>
              <a:buFont typeface="Wingdings" panose="05000000000000000000" pitchFamily="2" charset="2"/>
              <a:buChar char="ü"/>
            </a:pPr>
            <a:r>
              <a:rPr lang="tr-TR" altLang="tr-TR" sz="2400" dirty="0" smtClean="0"/>
              <a:t>	4857 </a:t>
            </a:r>
            <a:r>
              <a:rPr lang="tr-TR" altLang="tr-TR" sz="2400" dirty="0"/>
              <a:t>Sayılı İş Kanunu, tüm çalışanları kapsamına </a:t>
            </a:r>
            <a:r>
              <a:rPr lang="tr-TR" altLang="tr-TR" sz="2400" dirty="0" smtClean="0"/>
              <a:t>almaması,</a:t>
            </a:r>
          </a:p>
          <a:p>
            <a:pPr marL="0" indent="0">
              <a:buClr>
                <a:srgbClr val="C00000"/>
              </a:buClr>
              <a:buNone/>
            </a:pPr>
            <a:endParaRPr lang="tr-TR" altLang="tr-TR" sz="2400" dirty="0" smtClean="0"/>
          </a:p>
          <a:p>
            <a:pPr>
              <a:buClr>
                <a:srgbClr val="C00000"/>
              </a:buClr>
              <a:buFont typeface="Wingdings" panose="05000000000000000000" pitchFamily="2" charset="2"/>
              <a:buChar char="ü"/>
            </a:pPr>
            <a:r>
              <a:rPr lang="tr-TR" altLang="tr-TR" sz="2400" dirty="0" smtClean="0"/>
              <a:t>	</a:t>
            </a:r>
            <a:r>
              <a:rPr lang="tr-TR" altLang="tr-TR" sz="2400" dirty="0" err="1" smtClean="0"/>
              <a:t>İSG’nin</a:t>
            </a:r>
            <a:r>
              <a:rPr lang="tr-TR" altLang="tr-TR" sz="2400" dirty="0" smtClean="0"/>
              <a:t> </a:t>
            </a:r>
            <a:r>
              <a:rPr lang="tr-TR" altLang="tr-TR" sz="2400" dirty="0"/>
              <a:t>müstakil bir kanun olması </a:t>
            </a:r>
            <a:r>
              <a:rPr lang="tr-TR" altLang="tr-TR" sz="2400" dirty="0" smtClean="0"/>
              <a:t>gerekliliği. </a:t>
            </a:r>
            <a:endParaRPr lang="tr-TR" altLang="tr-TR" sz="2400" dirty="0"/>
          </a:p>
          <a:p>
            <a:pPr marL="0" indent="0">
              <a:buNone/>
            </a:pPr>
            <a:r>
              <a:rPr lang="tr-TR" sz="2400" dirty="0" smtClean="0">
                <a:latin typeface="+mj-lt"/>
                <a:ea typeface="+mj-ea"/>
                <a:cs typeface="+mj-cs"/>
              </a:rPr>
              <a:t>	</a:t>
            </a:r>
            <a:endParaRPr lang="tr-TR" sz="2400" b="1" dirty="0">
              <a:solidFill>
                <a:srgbClr val="FF0000"/>
              </a:solidFill>
              <a:latin typeface="+mj-lt"/>
              <a:ea typeface="+mj-ea"/>
              <a:cs typeface="+mj-cs"/>
            </a:endParaRPr>
          </a:p>
        </p:txBody>
      </p:sp>
    </p:spTree>
    <p:extLst>
      <p:ext uri="{BB962C8B-B14F-4D97-AF65-F5344CB8AC3E}">
        <p14:creationId xmlns:p14="http://schemas.microsoft.com/office/powerpoint/2010/main" val="3320015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346920"/>
          </a:xfrm>
        </p:spPr>
        <p:txBody>
          <a:bodyPr/>
          <a:lstStyle/>
          <a:p>
            <a:pPr marL="0" indent="0">
              <a:buNone/>
            </a:pPr>
            <a:r>
              <a:rPr lang="tr-TR" b="1" dirty="0" smtClean="0">
                <a:solidFill>
                  <a:srgbClr val="FF0000"/>
                </a:solidFill>
              </a:rPr>
              <a:t>	Gibi </a:t>
            </a:r>
            <a:r>
              <a:rPr lang="tr-TR" b="1" dirty="0">
                <a:solidFill>
                  <a:srgbClr val="FF0000"/>
                </a:solidFill>
              </a:rPr>
              <a:t>ulusal nedenler sayılabileceği gibi aynı zamanda uluslararası uyum çerçevesinde</a:t>
            </a:r>
            <a:r>
              <a:rPr lang="tr-TR" b="1" dirty="0" smtClean="0">
                <a:solidFill>
                  <a:srgbClr val="FF0000"/>
                </a:solidFill>
              </a:rPr>
              <a:t>;</a:t>
            </a:r>
          </a:p>
          <a:p>
            <a:pPr marL="0" indent="0">
              <a:buNone/>
            </a:pPr>
            <a:endParaRPr lang="tr-TR" b="1" dirty="0">
              <a:solidFill>
                <a:srgbClr val="FF0000"/>
              </a:solidFill>
            </a:endParaRPr>
          </a:p>
          <a:p>
            <a:pPr>
              <a:spcBef>
                <a:spcPct val="20000"/>
              </a:spcBef>
              <a:buClr>
                <a:srgbClr val="FF0000"/>
              </a:buClr>
              <a:buFont typeface="Wingdings" panose="05000000000000000000" pitchFamily="2" charset="2"/>
              <a:buChar char="ü"/>
            </a:pPr>
            <a:r>
              <a:rPr lang="tr-TR" altLang="tr-TR" dirty="0"/>
              <a:t>Avrupa Birliği’nin 89/391 Sayılı çerçeve direktifi </a:t>
            </a:r>
            <a:endParaRPr lang="tr-TR" altLang="tr-TR" dirty="0" smtClean="0"/>
          </a:p>
          <a:p>
            <a:pPr marL="0" indent="0">
              <a:spcBef>
                <a:spcPct val="20000"/>
              </a:spcBef>
              <a:buClr>
                <a:srgbClr val="FF0000"/>
              </a:buClr>
              <a:buNone/>
            </a:pPr>
            <a:endParaRPr lang="tr-TR" altLang="tr-TR" dirty="0"/>
          </a:p>
          <a:p>
            <a:pPr>
              <a:spcBef>
                <a:spcPct val="20000"/>
              </a:spcBef>
              <a:buClr>
                <a:srgbClr val="FF0000"/>
              </a:buClr>
              <a:buFont typeface="Wingdings" panose="05000000000000000000" pitchFamily="2" charset="2"/>
              <a:buChar char="ü"/>
            </a:pPr>
            <a:r>
              <a:rPr lang="tr-TR" altLang="tr-TR" dirty="0"/>
              <a:t>155 ve 161 Sayılı ILO </a:t>
            </a:r>
            <a:r>
              <a:rPr lang="tr-TR" altLang="tr-TR" dirty="0" smtClean="0"/>
              <a:t>Sözleşmeleri</a:t>
            </a:r>
          </a:p>
          <a:p>
            <a:pPr marL="0" indent="0">
              <a:spcBef>
                <a:spcPct val="20000"/>
              </a:spcBef>
              <a:buClr>
                <a:srgbClr val="FF0000"/>
              </a:buClr>
              <a:buNone/>
            </a:pPr>
            <a:endParaRPr lang="tr-TR" altLang="tr-TR" dirty="0"/>
          </a:p>
          <a:p>
            <a:pPr marL="0" indent="0">
              <a:spcBef>
                <a:spcPct val="20000"/>
              </a:spcBef>
              <a:buClr>
                <a:srgbClr val="FF0000"/>
              </a:buClr>
              <a:buNone/>
            </a:pPr>
            <a:r>
              <a:rPr lang="tr-TR" altLang="tr-TR" dirty="0" smtClean="0"/>
              <a:t>	Nedenler kısaca belirtilebilir.</a:t>
            </a:r>
            <a:endParaRPr lang="tr-TR" altLang="tr-TR" dirty="0"/>
          </a:p>
          <a:p>
            <a:pPr marL="0" indent="0">
              <a:buNone/>
            </a:pPr>
            <a:endParaRPr lang="tr-TR" b="1" dirty="0">
              <a:solidFill>
                <a:srgbClr val="FF0000"/>
              </a:solidFill>
            </a:endParaRPr>
          </a:p>
          <a:p>
            <a:pPr marL="0" indent="0">
              <a:buNone/>
            </a:pPr>
            <a:endParaRPr lang="tr-TR" dirty="0"/>
          </a:p>
        </p:txBody>
      </p:sp>
    </p:spTree>
    <p:extLst>
      <p:ext uri="{BB962C8B-B14F-4D97-AF65-F5344CB8AC3E}">
        <p14:creationId xmlns:p14="http://schemas.microsoft.com/office/powerpoint/2010/main" val="147716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9"/>
          <p:cNvSpPr>
            <a:spLocks noGrp="1"/>
          </p:cNvSpPr>
          <p:nvPr>
            <p:ph idx="1"/>
          </p:nvPr>
        </p:nvSpPr>
        <p:spPr>
          <a:xfrm>
            <a:off x="502920" y="530352"/>
            <a:ext cx="8183880" cy="5562944"/>
          </a:xfrm>
        </p:spPr>
        <p:txBody>
          <a:bodyPr/>
          <a:lstStyle/>
          <a:p>
            <a:pPr marL="0" indent="0" algn="just">
              <a:buNone/>
            </a:pPr>
            <a:r>
              <a:rPr lang="tr-TR" dirty="0" smtClean="0"/>
              <a:t>	</a:t>
            </a:r>
            <a:r>
              <a:rPr lang="tr-TR" sz="2400" dirty="0"/>
              <a:t>G</a:t>
            </a:r>
            <a:r>
              <a:rPr lang="tr-TR" sz="2400" dirty="0" smtClean="0"/>
              <a:t>enel anlamda İş sağlığı ve güvenliği tüm hayatımızı yakından ilgilendirir. Bu duruma bağlı olarak çeşitli kanunlar yapılmıştır. Özellikle ;</a:t>
            </a:r>
          </a:p>
          <a:p>
            <a:pPr marL="0" indent="0">
              <a:buNone/>
            </a:pPr>
            <a:endParaRPr lang="tr-TR" sz="2400" dirty="0" smtClean="0"/>
          </a:p>
          <a:p>
            <a:pPr>
              <a:buFont typeface="Wingdings" panose="05000000000000000000" pitchFamily="2" charset="2"/>
              <a:buChar char="Ø"/>
            </a:pPr>
            <a:r>
              <a:rPr lang="tr-TR" sz="2400" dirty="0" smtClean="0"/>
              <a:t>4857 Sayılı İş Kanunu</a:t>
            </a:r>
          </a:p>
          <a:p>
            <a:pPr>
              <a:buFont typeface="Wingdings" panose="05000000000000000000" pitchFamily="2" charset="2"/>
              <a:buChar char="Ø"/>
            </a:pPr>
            <a:r>
              <a:rPr lang="tr-TR" altLang="tr-TR" sz="2400" dirty="0" smtClean="0"/>
              <a:t>5510 Sayılı Sosyal Sigortalar ve Genel Sağlık Sigortası Kanunu</a:t>
            </a:r>
          </a:p>
          <a:p>
            <a:pPr marL="0" indent="0">
              <a:buNone/>
            </a:pPr>
            <a:r>
              <a:rPr lang="tr-TR" altLang="tr-TR" sz="2400" dirty="0">
                <a:solidFill>
                  <a:srgbClr val="0070C0"/>
                </a:solidFill>
              </a:rPr>
              <a:t>	</a:t>
            </a:r>
            <a:r>
              <a:rPr lang="tr-TR" altLang="tr-TR" sz="2400" dirty="0" smtClean="0">
                <a:solidFill>
                  <a:srgbClr val="0070C0"/>
                </a:solidFill>
              </a:rPr>
              <a:t>ve en son çalışma hayatımızda köklü değişikliklere neden olacak, </a:t>
            </a:r>
          </a:p>
          <a:p>
            <a:pPr>
              <a:buFont typeface="Wingdings" panose="05000000000000000000" pitchFamily="2" charset="2"/>
              <a:buChar char="Ø"/>
            </a:pPr>
            <a:r>
              <a:rPr lang="tr-TR" altLang="tr-TR" sz="2400" dirty="0" smtClean="0"/>
              <a:t>6331 Sayılı İş Sağlığı ve Güvenliği Kanunudur.  </a:t>
            </a:r>
            <a:endParaRPr lang="tr-TR" altLang="tr-TR" sz="2400" dirty="0"/>
          </a:p>
          <a:p>
            <a:pPr marL="0" indent="0">
              <a:buNone/>
            </a:pPr>
            <a:endParaRPr lang="tr-TR" dirty="0"/>
          </a:p>
        </p:txBody>
      </p:sp>
    </p:spTree>
    <p:extLst>
      <p:ext uri="{BB962C8B-B14F-4D97-AF65-F5344CB8AC3E}">
        <p14:creationId xmlns:p14="http://schemas.microsoft.com/office/powerpoint/2010/main" val="236986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476672"/>
            <a:ext cx="8183880" cy="5616624"/>
          </a:xfrm>
          <a:noFill/>
        </p:spPr>
        <p:txBody>
          <a:bodyPr>
            <a:normAutofit fontScale="77500" lnSpcReduction="20000"/>
          </a:bodyPr>
          <a:lstStyle/>
          <a:p>
            <a:pPr marL="0" indent="0" algn="just">
              <a:buNone/>
            </a:pPr>
            <a:r>
              <a:rPr lang="tr-TR" sz="2400" dirty="0" smtClean="0"/>
              <a:t>	30.06.2012 tarih ve 28339 sayı ile yürürlüğe giren 6331 sayılı kanun ve kapsamında çıkan yönetmelikler nedeniyle çalışma hayatını ve çalışanları yakından ilgilendiren yeni </a:t>
            </a:r>
            <a:r>
              <a:rPr lang="tr-TR" sz="2400" b="1" dirty="0" smtClean="0">
                <a:solidFill>
                  <a:srgbClr val="FF0000"/>
                </a:solidFill>
              </a:rPr>
              <a:t>tanımlar ve terimlerle </a:t>
            </a:r>
            <a:r>
              <a:rPr lang="tr-TR" sz="2400" dirty="0" smtClean="0"/>
              <a:t>karşılaşacağız bunlardan bazıları;</a:t>
            </a:r>
          </a:p>
          <a:p>
            <a:pPr marL="0" indent="0" algn="just">
              <a:buNone/>
            </a:pPr>
            <a:endParaRPr lang="tr-TR" sz="2400" dirty="0" smtClean="0"/>
          </a:p>
          <a:p>
            <a:pPr>
              <a:buClr>
                <a:srgbClr val="FF0000"/>
              </a:buClr>
              <a:buFont typeface="Wingdings" panose="05000000000000000000" pitchFamily="2" charset="2"/>
              <a:buChar char="v"/>
            </a:pPr>
            <a:r>
              <a:rPr lang="tr-TR" sz="2400" b="1" u="sng" dirty="0" smtClean="0">
                <a:solidFill>
                  <a:srgbClr val="FF0000"/>
                </a:solidFill>
              </a:rPr>
              <a:t>İSG: </a:t>
            </a:r>
            <a:r>
              <a:rPr lang="tr-TR" sz="2400" dirty="0" smtClean="0"/>
              <a:t>İş sağlığı ve güvenliği</a:t>
            </a:r>
            <a:br>
              <a:rPr lang="tr-TR" sz="2400" dirty="0" smtClean="0"/>
            </a:br>
            <a:endParaRPr lang="tr-TR" sz="2400" b="1" u="sng" dirty="0" smtClean="0"/>
          </a:p>
          <a:p>
            <a:pPr algn="just">
              <a:buClr>
                <a:srgbClr val="FF0000"/>
              </a:buClr>
              <a:buFont typeface="Wingdings" panose="05000000000000000000" pitchFamily="2" charset="2"/>
              <a:buChar char="v"/>
            </a:pPr>
            <a:r>
              <a:rPr lang="tr-TR" sz="2400" b="1" u="sng" dirty="0" smtClean="0">
                <a:solidFill>
                  <a:srgbClr val="FF0000"/>
                </a:solidFill>
              </a:rPr>
              <a:t>Çalışan </a:t>
            </a:r>
            <a:r>
              <a:rPr lang="tr-TR" sz="2400" b="1" u="sng" dirty="0">
                <a:solidFill>
                  <a:srgbClr val="FF0000"/>
                </a:solidFill>
              </a:rPr>
              <a:t>temsilcisi</a:t>
            </a:r>
            <a:r>
              <a:rPr lang="tr-TR" sz="2400" dirty="0"/>
              <a:t>: İş sağlığı ve güvenliği ile ilgili çalışmalara katılma, çalışmaları izleme, tedbir alınmasını isteme, tekliflerde bulunma ve benzeri konularda </a:t>
            </a:r>
            <a:r>
              <a:rPr lang="tr-TR" sz="2400" dirty="0">
                <a:solidFill>
                  <a:srgbClr val="00B050"/>
                </a:solidFill>
              </a:rPr>
              <a:t>çalışanları temsil etmeye yetkili çalışanı</a:t>
            </a:r>
            <a:r>
              <a:rPr lang="tr-TR" sz="2400" dirty="0" smtClean="0">
                <a:solidFill>
                  <a:srgbClr val="00B050"/>
                </a:solidFill>
              </a:rPr>
              <a:t>,</a:t>
            </a:r>
          </a:p>
          <a:p>
            <a:pPr algn="just">
              <a:buClr>
                <a:srgbClr val="FF0000"/>
              </a:buClr>
              <a:buFont typeface="Wingdings" panose="05000000000000000000" pitchFamily="2" charset="2"/>
              <a:buChar char="v"/>
            </a:pPr>
            <a:endParaRPr lang="tr-TR" sz="2400" dirty="0">
              <a:solidFill>
                <a:srgbClr val="00B050"/>
              </a:solidFill>
            </a:endParaRPr>
          </a:p>
          <a:p>
            <a:pPr algn="just">
              <a:buClr>
                <a:srgbClr val="FF0000"/>
              </a:buClr>
              <a:buFont typeface="Wingdings" panose="05000000000000000000" pitchFamily="2" charset="2"/>
              <a:buChar char="v"/>
            </a:pPr>
            <a:r>
              <a:rPr lang="tr-TR" sz="2400" b="1" u="sng" dirty="0">
                <a:solidFill>
                  <a:srgbClr val="FF0000"/>
                </a:solidFill>
              </a:rPr>
              <a:t>Destek elemanı: </a:t>
            </a:r>
            <a:r>
              <a:rPr lang="tr-TR" sz="2400" dirty="0">
                <a:latin typeface="Arial" pitchFamily="34" charset="0"/>
                <a:cs typeface="Arial" pitchFamily="34" charset="0"/>
              </a:rPr>
              <a:t>Asli görevinin yanında iş sağlığı ve güvenliği ile ilgili önleme, koruma, tahliye, yangınla mücadele, ilk yardım ve benzeri konularda özel olarak görevlendirilmiş </a:t>
            </a:r>
            <a:r>
              <a:rPr lang="tr-TR" sz="2400" dirty="0">
                <a:solidFill>
                  <a:srgbClr val="00B050"/>
                </a:solidFill>
                <a:latin typeface="Arial" pitchFamily="34" charset="0"/>
                <a:cs typeface="Arial" pitchFamily="34" charset="0"/>
              </a:rPr>
              <a:t>uygun donanım ve yeterli eğitime sahip kişiyi</a:t>
            </a:r>
            <a:r>
              <a:rPr lang="tr-TR" sz="2400" dirty="0" smtClean="0">
                <a:solidFill>
                  <a:srgbClr val="00B050"/>
                </a:solidFill>
                <a:latin typeface="Arial" pitchFamily="34" charset="0"/>
                <a:cs typeface="Arial" pitchFamily="34" charset="0"/>
              </a:rPr>
              <a:t>,</a:t>
            </a:r>
          </a:p>
          <a:p>
            <a:pPr algn="just">
              <a:buClr>
                <a:srgbClr val="FF0000"/>
              </a:buClr>
              <a:buFont typeface="Wingdings" panose="05000000000000000000" pitchFamily="2" charset="2"/>
              <a:buChar char="v"/>
            </a:pPr>
            <a:endParaRPr lang="tr-TR" sz="2400" dirty="0">
              <a:solidFill>
                <a:srgbClr val="00B050"/>
              </a:solidFill>
              <a:latin typeface="Arial" pitchFamily="34" charset="0"/>
              <a:cs typeface="Arial" pitchFamily="34" charset="0"/>
            </a:endParaRPr>
          </a:p>
          <a:p>
            <a:pPr algn="just">
              <a:buClr>
                <a:srgbClr val="FF0000"/>
              </a:buClr>
              <a:buFont typeface="Wingdings" panose="05000000000000000000" pitchFamily="2" charset="2"/>
              <a:buChar char="v"/>
            </a:pPr>
            <a:r>
              <a:rPr lang="tr-TR" sz="2400" b="1" u="sng" dirty="0">
                <a:solidFill>
                  <a:srgbClr val="FF0000"/>
                </a:solidFill>
              </a:rPr>
              <a:t>İSGK: </a:t>
            </a:r>
            <a:r>
              <a:rPr lang="tr-TR" sz="2400" b="1" dirty="0"/>
              <a:t>İş sağlığı ve güvenliği kurulu</a:t>
            </a:r>
            <a:r>
              <a:rPr lang="tr-TR" sz="2400" dirty="0"/>
              <a:t>.  4857 sayılı İş kanunu kapsamına giren, sanayiden sayılan, devamlı olarak </a:t>
            </a:r>
            <a:r>
              <a:rPr lang="tr-TR" sz="2400" b="1" dirty="0"/>
              <a:t>en az 50 (elli</a:t>
            </a:r>
            <a:r>
              <a:rPr lang="tr-TR" sz="2400" dirty="0"/>
              <a:t>) işçi çalıştıran işyerleri tarafından kurulması zorunludur.</a:t>
            </a:r>
          </a:p>
        </p:txBody>
      </p:sp>
    </p:spTree>
    <p:extLst>
      <p:ext uri="{BB962C8B-B14F-4D97-AF65-F5344CB8AC3E}">
        <p14:creationId xmlns:p14="http://schemas.microsoft.com/office/powerpoint/2010/main" val="3434715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058888"/>
          </a:xfrm>
        </p:spPr>
        <p:txBody>
          <a:bodyPr>
            <a:normAutofit fontScale="77500" lnSpcReduction="20000"/>
          </a:bodyPr>
          <a:lstStyle/>
          <a:p>
            <a:pPr algn="just">
              <a:buClr>
                <a:srgbClr val="FF0000"/>
              </a:buClr>
              <a:buFont typeface="Wingdings" panose="05000000000000000000" pitchFamily="2" charset="2"/>
              <a:buChar char="v"/>
            </a:pPr>
            <a:r>
              <a:rPr lang="tr-TR" sz="2200" b="1" u="sng" dirty="0">
                <a:solidFill>
                  <a:srgbClr val="FF0000"/>
                </a:solidFill>
              </a:rPr>
              <a:t>İşyeri Hekimi</a:t>
            </a:r>
            <a:r>
              <a:rPr lang="tr-TR" sz="2200" b="1" u="sng" dirty="0" smtClean="0">
                <a:solidFill>
                  <a:srgbClr val="FF0000"/>
                </a:solidFill>
              </a:rPr>
              <a:t>: </a:t>
            </a:r>
            <a:r>
              <a:rPr lang="tr-TR" sz="2400" dirty="0"/>
              <a:t>İş sağlığı ve güvenliği alanında görev yapmak üzere Bakanlıkça yetkilendirilmiş, işyeri hekimliği belgesine sahip </a:t>
            </a:r>
            <a:r>
              <a:rPr lang="tr-TR" sz="2400" dirty="0" smtClean="0"/>
              <a:t>hekimi</a:t>
            </a:r>
          </a:p>
          <a:p>
            <a:pPr algn="just">
              <a:buClr>
                <a:srgbClr val="FF0000"/>
              </a:buClr>
              <a:buFont typeface="Wingdings" panose="05000000000000000000" pitchFamily="2" charset="2"/>
              <a:buChar char="v"/>
            </a:pPr>
            <a:endParaRPr lang="tr-TR" sz="2400" dirty="0"/>
          </a:p>
          <a:p>
            <a:pPr algn="just">
              <a:buClr>
                <a:srgbClr val="FF0000"/>
              </a:buClr>
              <a:buFont typeface="Wingdings" panose="05000000000000000000" pitchFamily="2" charset="2"/>
              <a:buChar char="v"/>
            </a:pPr>
            <a:r>
              <a:rPr lang="tr-TR" sz="2200" b="1" u="sng" dirty="0" smtClean="0">
                <a:solidFill>
                  <a:srgbClr val="FF0000"/>
                </a:solidFill>
              </a:rPr>
              <a:t>İş Güvenliği Uzmanı: </a:t>
            </a:r>
            <a:r>
              <a:rPr lang="tr-TR" sz="2400" dirty="0"/>
              <a:t>İş sağlığı ve güvenliği alanında görev yapmak üzere Bakanlıkça yetkilendirilmiş, iş güvenliği uzmanlığı belgesine sahip mühendis, mimar veya teknik </a:t>
            </a:r>
            <a:r>
              <a:rPr lang="tr-TR" sz="2400" dirty="0" smtClean="0"/>
              <a:t>elemanı</a:t>
            </a:r>
          </a:p>
          <a:p>
            <a:pPr algn="just">
              <a:buClr>
                <a:srgbClr val="FF0000"/>
              </a:buClr>
              <a:buFont typeface="Wingdings" panose="05000000000000000000" pitchFamily="2" charset="2"/>
              <a:buChar char="v"/>
            </a:pPr>
            <a:endParaRPr lang="tr-TR" sz="2400" dirty="0"/>
          </a:p>
          <a:p>
            <a:pPr algn="just">
              <a:buClr>
                <a:srgbClr val="FF0000"/>
              </a:buClr>
              <a:buFont typeface="Wingdings" panose="05000000000000000000" pitchFamily="2" charset="2"/>
              <a:buChar char="v"/>
            </a:pPr>
            <a:r>
              <a:rPr lang="tr-TR" sz="2200" b="1" u="sng" dirty="0" err="1" smtClean="0">
                <a:solidFill>
                  <a:srgbClr val="FF0000"/>
                </a:solidFill>
              </a:rPr>
              <a:t>Proaktif</a:t>
            </a:r>
            <a:r>
              <a:rPr lang="tr-TR" sz="2200" b="1" u="sng" dirty="0" smtClean="0">
                <a:solidFill>
                  <a:srgbClr val="FF0000"/>
                </a:solidFill>
              </a:rPr>
              <a:t>:</a:t>
            </a:r>
            <a:r>
              <a:rPr lang="tr-TR" sz="2200" dirty="0" smtClean="0">
                <a:solidFill>
                  <a:srgbClr val="FF0000"/>
                </a:solidFill>
              </a:rPr>
              <a:t> </a:t>
            </a:r>
            <a:r>
              <a:rPr lang="tr-TR" sz="2400" dirty="0"/>
              <a:t>Olayların önünde olmak ve erken davranmaktır. "önlem alma" olarak anılır. Kötü veya yanlış bir şeyi ortadan kaldırmak veya engel olmak amacıyla hazırlık yapmak ve en aza indirmek (Gaz sızıntısı ve içine koku ilave etmek gibi. </a:t>
            </a:r>
            <a:r>
              <a:rPr lang="tr-TR" sz="2400" dirty="0" smtClean="0"/>
              <a:t>)</a:t>
            </a:r>
          </a:p>
          <a:p>
            <a:pPr algn="just">
              <a:buClr>
                <a:srgbClr val="FF0000"/>
              </a:buClr>
              <a:buFont typeface="Wingdings" panose="05000000000000000000" pitchFamily="2" charset="2"/>
              <a:buChar char="v"/>
            </a:pPr>
            <a:endParaRPr lang="tr-TR" sz="2400" dirty="0" smtClean="0"/>
          </a:p>
          <a:p>
            <a:pPr algn="just">
              <a:buClr>
                <a:srgbClr val="FF0000"/>
              </a:buClr>
              <a:buFont typeface="Wingdings" panose="05000000000000000000" pitchFamily="2" charset="2"/>
              <a:buChar char="v"/>
            </a:pPr>
            <a:r>
              <a:rPr lang="tr-TR" sz="2400" b="1" u="sng" dirty="0" smtClean="0">
                <a:solidFill>
                  <a:srgbClr val="FF0000"/>
                </a:solidFill>
              </a:rPr>
              <a:t>Reaktif: </a:t>
            </a:r>
            <a:r>
              <a:rPr lang="tr-TR" sz="2400" dirty="0"/>
              <a:t>Olaylara sonradan tepki gösterme, kabul edilir bir davranış değildir</a:t>
            </a:r>
            <a:r>
              <a:rPr lang="tr-TR" sz="2400" dirty="0" smtClean="0"/>
              <a:t>.</a:t>
            </a:r>
          </a:p>
          <a:p>
            <a:pPr algn="just">
              <a:buClr>
                <a:srgbClr val="FF0000"/>
              </a:buClr>
              <a:buFont typeface="Wingdings" panose="05000000000000000000" pitchFamily="2" charset="2"/>
              <a:buChar char="v"/>
            </a:pPr>
            <a:endParaRPr lang="tr-TR" sz="2400" dirty="0"/>
          </a:p>
          <a:p>
            <a:pPr>
              <a:buClr>
                <a:srgbClr val="FF0000"/>
              </a:buClr>
              <a:buFont typeface="Wingdings" panose="05000000000000000000" pitchFamily="2" charset="2"/>
              <a:buChar char="v"/>
            </a:pPr>
            <a:r>
              <a:rPr lang="tr-TR" sz="2000" b="1" u="sng" dirty="0">
                <a:solidFill>
                  <a:srgbClr val="FF0000"/>
                </a:solidFill>
              </a:rPr>
              <a:t>KKD: </a:t>
            </a:r>
            <a:r>
              <a:rPr lang="tr-TR" sz="2400" dirty="0"/>
              <a:t>Kişisel koruyucu donanım</a:t>
            </a:r>
          </a:p>
          <a:p>
            <a:pPr>
              <a:buClr>
                <a:srgbClr val="FF0000"/>
              </a:buClr>
              <a:buFont typeface="Wingdings" panose="05000000000000000000" pitchFamily="2" charset="2"/>
              <a:buChar char="v"/>
            </a:pPr>
            <a:endParaRPr lang="tr-TR" sz="2000" b="1" u="sng" dirty="0">
              <a:solidFill>
                <a:srgbClr val="FF0000"/>
              </a:solidFill>
            </a:endParaRPr>
          </a:p>
          <a:p>
            <a:pPr>
              <a:buClr>
                <a:srgbClr val="FF0000"/>
              </a:buClr>
              <a:buFont typeface="Wingdings" panose="05000000000000000000" pitchFamily="2" charset="2"/>
              <a:buChar char="v"/>
            </a:pPr>
            <a:endParaRPr lang="tr-TR" sz="2200" b="1" u="sng" dirty="0">
              <a:solidFill>
                <a:srgbClr val="FF0000"/>
              </a:solidFill>
            </a:endParaRPr>
          </a:p>
        </p:txBody>
      </p:sp>
    </p:spTree>
    <p:extLst>
      <p:ext uri="{BB962C8B-B14F-4D97-AF65-F5344CB8AC3E}">
        <p14:creationId xmlns:p14="http://schemas.microsoft.com/office/powerpoint/2010/main" val="855411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332656"/>
            <a:ext cx="8183880" cy="5760640"/>
          </a:xfrm>
        </p:spPr>
        <p:txBody>
          <a:bodyPr>
            <a:normAutofit/>
          </a:bodyPr>
          <a:lstStyle/>
          <a:p>
            <a:pPr algn="just">
              <a:buClr>
                <a:srgbClr val="FF0000"/>
              </a:buClr>
              <a:buFont typeface="Wingdings" panose="05000000000000000000" pitchFamily="2" charset="2"/>
              <a:buChar char="v"/>
            </a:pPr>
            <a:r>
              <a:rPr lang="tr-TR" sz="2200" b="1" u="sng" dirty="0" smtClean="0">
                <a:solidFill>
                  <a:srgbClr val="FF0000"/>
                </a:solidFill>
              </a:rPr>
              <a:t>OSGB :</a:t>
            </a:r>
            <a:r>
              <a:rPr lang="tr-TR" sz="2200" dirty="0" smtClean="0">
                <a:solidFill>
                  <a:srgbClr val="FF0000"/>
                </a:solidFill>
              </a:rPr>
              <a:t> </a:t>
            </a:r>
            <a:r>
              <a:rPr lang="tr-TR" sz="2200" b="1" dirty="0"/>
              <a:t>Ortak sağlık ve güvenlik birimleri</a:t>
            </a:r>
            <a:r>
              <a:rPr lang="tr-TR" sz="2200" dirty="0"/>
              <a:t>. Bir veya birden fazla işyerine iş sağlığı ve güvenliği hizmetlerini vermek üzere işyeri dışında kurulan, gerekli donanım ve personele sahip ve Müdürlük tarafından yetkilendirilen kamu kurum ve kuruluşları ve tüzel kişiler</a:t>
            </a:r>
            <a:r>
              <a:rPr lang="tr-TR" sz="2200" dirty="0" smtClean="0"/>
              <a:t>.</a:t>
            </a:r>
          </a:p>
          <a:p>
            <a:pPr algn="just">
              <a:buClr>
                <a:srgbClr val="FF0000"/>
              </a:buClr>
              <a:buFont typeface="Wingdings" panose="05000000000000000000" pitchFamily="2" charset="2"/>
              <a:buChar char="v"/>
            </a:pPr>
            <a:r>
              <a:rPr lang="tr-TR" sz="2200" b="1" u="sng" dirty="0" smtClean="0">
                <a:solidFill>
                  <a:srgbClr val="FF0000"/>
                </a:solidFill>
              </a:rPr>
              <a:t>İSG- katip:</a:t>
            </a:r>
            <a:r>
              <a:rPr lang="tr-TR" sz="2200" dirty="0" smtClean="0">
                <a:solidFill>
                  <a:srgbClr val="FF0000"/>
                </a:solidFill>
              </a:rPr>
              <a:t> </a:t>
            </a:r>
            <a:r>
              <a:rPr lang="tr-TR" sz="2200" dirty="0" smtClean="0"/>
              <a:t>İş sağlığı ve güvenliği hizmetleri ile ilgili iş ve işlemlerin Genel Müdürlükçe kayıt, takip ve izlenmesi amacıyla kullanılan İş Sağlığı ve Güvenliği Kayıt, Takip ve İzleme Programını </a:t>
            </a:r>
          </a:p>
          <a:p>
            <a:pPr algn="just">
              <a:buClr>
                <a:srgbClr val="FF0000"/>
              </a:buClr>
              <a:buFont typeface="Wingdings" panose="05000000000000000000" pitchFamily="2" charset="2"/>
              <a:buChar char="v"/>
            </a:pPr>
            <a:r>
              <a:rPr lang="tr-TR" sz="2200" b="1" u="sng" dirty="0" smtClean="0">
                <a:solidFill>
                  <a:srgbClr val="FF0000"/>
                </a:solidFill>
              </a:rPr>
              <a:t>Risk: </a:t>
            </a:r>
            <a:r>
              <a:rPr lang="tr-TR" sz="2200" dirty="0" smtClean="0"/>
              <a:t>Tehlikeden kaynaklanacak kayıp, yaralanma ya da başka zararlı sonuç meydana gelme ihtimalini,</a:t>
            </a:r>
          </a:p>
          <a:p>
            <a:pPr>
              <a:buClr>
                <a:srgbClr val="FF0000"/>
              </a:buClr>
              <a:buFont typeface="Wingdings" panose="05000000000000000000" pitchFamily="2" charset="2"/>
              <a:buChar char="v"/>
            </a:pPr>
            <a:r>
              <a:rPr lang="tr-TR" sz="2200" b="1" u="sng" dirty="0" smtClean="0">
                <a:solidFill>
                  <a:srgbClr val="FF0000"/>
                </a:solidFill>
              </a:rPr>
              <a:t>Kabul Edilebilir Risk Seviyesi: </a:t>
            </a:r>
            <a:r>
              <a:rPr lang="tr-TR" sz="2400" dirty="0" smtClean="0"/>
              <a:t>Yasal </a:t>
            </a:r>
            <a:r>
              <a:rPr lang="tr-TR" sz="2300" dirty="0" smtClean="0"/>
              <a:t>yükümlülüklere ve işyerinin önleme politikasına uygun, kayıp veya yaralanma oluşturmayacak risk seviyesini,</a:t>
            </a:r>
          </a:p>
          <a:p>
            <a:pPr>
              <a:buClr>
                <a:srgbClr val="FF0000"/>
              </a:buClr>
              <a:buFont typeface="Wingdings" panose="05000000000000000000" pitchFamily="2" charset="2"/>
              <a:buChar char="v"/>
            </a:pPr>
            <a:endParaRPr lang="tr-TR" sz="2200" b="1" u="sng" dirty="0">
              <a:solidFill>
                <a:srgbClr val="FF0000"/>
              </a:solidFill>
            </a:endParaRPr>
          </a:p>
          <a:p>
            <a:pPr>
              <a:buClr>
                <a:srgbClr val="FF0000"/>
              </a:buClr>
              <a:buFont typeface="Wingdings" panose="05000000000000000000" pitchFamily="2" charset="2"/>
              <a:buChar char="v"/>
            </a:pPr>
            <a:endParaRPr lang="tr-TR" sz="2200" b="1" u="sng" dirty="0">
              <a:solidFill>
                <a:srgbClr val="FF0000"/>
              </a:solidFill>
            </a:endParaRPr>
          </a:p>
          <a:p>
            <a:pPr>
              <a:buClr>
                <a:srgbClr val="FF0000"/>
              </a:buClr>
              <a:buFont typeface="Wingdings" panose="05000000000000000000" pitchFamily="2" charset="2"/>
              <a:buChar char="v"/>
            </a:pPr>
            <a:endParaRPr lang="tr-TR" sz="2200" b="1" u="sng" dirty="0">
              <a:solidFill>
                <a:srgbClr val="FF0000"/>
              </a:solidFill>
            </a:endParaRPr>
          </a:p>
        </p:txBody>
      </p:sp>
    </p:spTree>
    <p:extLst>
      <p:ext uri="{BB962C8B-B14F-4D97-AF65-F5344CB8AC3E}">
        <p14:creationId xmlns:p14="http://schemas.microsoft.com/office/powerpoint/2010/main" val="959115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624</TotalTime>
  <Words>598</Words>
  <Application>Microsoft Office PowerPoint</Application>
  <PresentationFormat>Ekran Gösterisi (4:3)</PresentationFormat>
  <Paragraphs>130</Paragraphs>
  <Slides>26</Slides>
  <Notes>1</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Görünüş</vt:lpstr>
      <vt:lpstr>OKULLARDA İŞ SAĞLIĞI VE GÜVENLİĞİ HİZMETLERİ</vt:lpstr>
      <vt:lpstr>İŞ SAĞLIĞI VE GÜVENLİĞİ MEVZUATI </vt:lpstr>
      <vt:lpstr>NEDEN BÖYLE BİR MEVZUATA GEREKSİNİM VAR?</vt:lpstr>
      <vt:lpstr>PowerPoint Sunusu</vt:lpstr>
      <vt:lpstr>PowerPoint Sunusu</vt:lpstr>
      <vt:lpstr>PowerPoint Sunusu</vt:lpstr>
      <vt:lpstr>PowerPoint Sunusu</vt:lpstr>
      <vt:lpstr>PowerPoint Sunusu</vt:lpstr>
      <vt:lpstr>PowerPoint Sunusu</vt:lpstr>
      <vt:lpstr>PowerPoint Sunusu</vt:lpstr>
      <vt:lpstr>6331 sayılı kanuna göre kapsama tarihleri</vt:lpstr>
      <vt:lpstr>PowerPoint Sunusu</vt:lpstr>
      <vt:lpstr>PowerPoint Sunusu</vt:lpstr>
      <vt:lpstr>KURUMLARIMIZDA YAPILMASI GEREKENLER</vt:lpstr>
      <vt:lpstr>PowerPoint Sunusu</vt:lpstr>
      <vt:lpstr>PowerPoint Sunusu</vt:lpstr>
      <vt:lpstr>PowerPoint Sunusu</vt:lpstr>
      <vt:lpstr>PowerPoint Sunusu</vt:lpstr>
      <vt:lpstr>Okul ve kurumlarımızda MEB görevlisi İş güvenliği Uzmanları olarak bizler; </vt:lpstr>
      <vt:lpstr>PowerPoint Sunusu</vt:lpstr>
      <vt:lpstr>İş Sağlığı ve Güvenliği Kurullarının Oluşturulması</vt:lpstr>
      <vt:lpstr>PowerPoint Sunusu</vt:lpstr>
      <vt:lpstr>PowerPoint Sunusu</vt:lpstr>
      <vt:lpstr>Risk değerlendirmesinin yapılması</vt:lpstr>
      <vt:lpstr>Acil durum planları, yangınla mücadele ve ilk yardım planları – Tahliye planları</vt:lpstr>
      <vt:lpstr>Dinlediğiniz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OKULLARDA İŞ SAĞLIĞI VE GÜVENLİĞİ HİZMETLERİ</dc:title>
  <dc:creator>User</dc:creator>
  <cp:lastModifiedBy>can</cp:lastModifiedBy>
  <cp:revision>58</cp:revision>
  <dcterms:created xsi:type="dcterms:W3CDTF">2015-08-27T12:45:22Z</dcterms:created>
  <dcterms:modified xsi:type="dcterms:W3CDTF">2016-01-29T07:04:53Z</dcterms:modified>
</cp:coreProperties>
</file>